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4" r:id="rId2"/>
  </p:sldMasterIdLst>
  <p:notesMasterIdLst>
    <p:notesMasterId r:id="rId25"/>
  </p:notesMasterIdLst>
  <p:sldIdLst>
    <p:sldId id="261" r:id="rId3"/>
    <p:sldId id="256" r:id="rId4"/>
    <p:sldId id="308" r:id="rId5"/>
    <p:sldId id="257" r:id="rId6"/>
    <p:sldId id="258" r:id="rId7"/>
    <p:sldId id="295" r:id="rId8"/>
    <p:sldId id="284" r:id="rId9"/>
    <p:sldId id="306" r:id="rId10"/>
    <p:sldId id="291" r:id="rId11"/>
    <p:sldId id="266" r:id="rId12"/>
    <p:sldId id="293" r:id="rId13"/>
    <p:sldId id="311" r:id="rId14"/>
    <p:sldId id="270" r:id="rId15"/>
    <p:sldId id="309" r:id="rId16"/>
    <p:sldId id="310" r:id="rId17"/>
    <p:sldId id="272" r:id="rId18"/>
    <p:sldId id="313" r:id="rId19"/>
    <p:sldId id="314" r:id="rId20"/>
    <p:sldId id="316" r:id="rId21"/>
    <p:sldId id="315" r:id="rId22"/>
    <p:sldId id="312" r:id="rId23"/>
    <p:sldId id="278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FB"/>
    <a:srgbClr val="FFFFFF"/>
    <a:srgbClr val="81DE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3B107D0F-8BE0-4BE5-BEFE-820DF72CDB1D}" type="datetimeFigureOut">
              <a:rPr lang="fr-FR" smtClean="0"/>
              <a:t>06/09/2022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98F29C9D-48E5-4EDE-A009-3EA4490DF95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67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9C9D-48E5-4EDE-A009-3EA4490DF95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24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46684967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568325"/>
            <a:ext cx="3786188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46684967de_0_11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a2f758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675"/>
            <a:ext cx="7129200" cy="283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a2f75870c_0_0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de4917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675"/>
            <a:ext cx="7129200" cy="283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de4917b56_0_0:notes"/>
          <p:cNvSpPr txBox="1">
            <a:spLocks noGrp="1"/>
          </p:cNvSpPr>
          <p:nvPr>
            <p:ph type="body" idx="1"/>
          </p:nvPr>
        </p:nvSpPr>
        <p:spPr>
          <a:xfrm>
            <a:off x="1069325" y="3595350"/>
            <a:ext cx="8554800" cy="3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FAB8-0CF9-444C-AC28-3FF87667B52A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3D00-8629-40FB-881C-2335DDBAB91A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6D8F-0CA2-456A-9165-D107B69E2EAD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6123" y="299473"/>
            <a:ext cx="9037182" cy="36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94" b="1" i="1">
                <a:solidFill>
                  <a:srgbClr val="0047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837054" y="3357094"/>
            <a:ext cx="54753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90952" lvl="0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781903" lvl="1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72855" lvl="2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63807" lvl="3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54759" lvl="4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345710" lvl="5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736662" lvl="6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127614" lvl="7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518565" lvl="8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10806" y="6377940"/>
            <a:ext cx="292781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471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87590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04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10806" y="6377940"/>
            <a:ext cx="292781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471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87590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24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86207" y="2125980"/>
            <a:ext cx="77770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372414" y="3840480"/>
            <a:ext cx="64046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10806" y="6377940"/>
            <a:ext cx="292781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471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87590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1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6123" y="299473"/>
            <a:ext cx="9037182" cy="36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94" b="1" i="1">
                <a:solidFill>
                  <a:srgbClr val="0047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471" y="1577340"/>
            <a:ext cx="39800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90952" lvl="0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81903" lvl="1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72855" lvl="2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63807" lvl="3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54759" lvl="4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345710" lvl="5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736662" lvl="6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127614" lvl="7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518565" lvl="8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711957" y="1577340"/>
            <a:ext cx="39800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90952" lvl="0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81903" lvl="1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72855" lvl="2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63807" lvl="3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54759" lvl="4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345710" lvl="5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736662" lvl="6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127614" lvl="7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518565" lvl="8" indent="-19547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10806" y="6377940"/>
            <a:ext cx="292781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471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87590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44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6123" y="299473"/>
            <a:ext cx="9037182" cy="36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94" b="1" i="1">
                <a:solidFill>
                  <a:srgbClr val="0047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10806" y="6377940"/>
            <a:ext cx="292781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471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87590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99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713" cy="43088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713" cy="27699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390952" lvl="0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81903" lvl="1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72855" lvl="2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63807" lvl="3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54759" lvl="4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345710" lvl="5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736662" lvl="6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127614" lvl="7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518565" lvl="8" indent="-19547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22" cy="23686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21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DA48-0F4F-479A-9A16-6D12FB0E778C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1271-248B-4235-BBAF-EFE331CA4CFF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CD0E-9BCB-45D1-A60C-17896CE353F7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630B-B79D-4ACA-958E-7CB3C229C902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031-7C7A-469D-84E4-B9F4DEDCB096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0482-8B85-449F-AD5F-5E40B20AAB38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6291-D734-453D-93FB-B46D7271EE6A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67C7-D010-4FAB-AD34-77BE44861F40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C72933-FE69-48C5-A7B1-0405317D778F}" type="datetime1">
              <a:rPr lang="fr-FR" smtClean="0"/>
              <a:t>06/09/2022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7CB368-A684-4DC4-AD19-1EF04CD2D572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68522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3221"/>
            <a:ext cx="9142914" cy="6846493"/>
          </a:xfrm>
          <a:custGeom>
            <a:avLst/>
            <a:gdLst/>
            <a:ahLst/>
            <a:cxnLst/>
            <a:rect l="l" t="t" r="r" b="b"/>
            <a:pathLst>
              <a:path w="10692130" h="7556500" extrusionOk="0">
                <a:moveTo>
                  <a:pt x="10692003" y="0"/>
                </a:moveTo>
                <a:lnTo>
                  <a:pt x="8475091" y="0"/>
                </a:lnTo>
                <a:lnTo>
                  <a:pt x="7939151" y="1397000"/>
                </a:lnTo>
                <a:lnTo>
                  <a:pt x="7597267" y="1917700"/>
                </a:lnTo>
                <a:lnTo>
                  <a:pt x="7516495" y="2019300"/>
                </a:lnTo>
                <a:lnTo>
                  <a:pt x="7475855" y="2057400"/>
                </a:lnTo>
                <a:lnTo>
                  <a:pt x="7354316" y="2133600"/>
                </a:lnTo>
                <a:lnTo>
                  <a:pt x="7314184" y="2146300"/>
                </a:lnTo>
                <a:lnTo>
                  <a:pt x="7274306" y="2146300"/>
                </a:lnTo>
                <a:lnTo>
                  <a:pt x="7234936" y="2159000"/>
                </a:lnTo>
                <a:lnTo>
                  <a:pt x="7196074" y="2146300"/>
                </a:lnTo>
                <a:lnTo>
                  <a:pt x="7157720" y="2146300"/>
                </a:lnTo>
                <a:lnTo>
                  <a:pt x="7083171" y="2120900"/>
                </a:lnTo>
                <a:lnTo>
                  <a:pt x="7047230" y="2108200"/>
                </a:lnTo>
                <a:lnTo>
                  <a:pt x="7012178" y="2082800"/>
                </a:lnTo>
                <a:lnTo>
                  <a:pt x="6978015" y="2057400"/>
                </a:lnTo>
                <a:lnTo>
                  <a:pt x="6945122" y="2032000"/>
                </a:lnTo>
                <a:lnTo>
                  <a:pt x="6913372" y="1993900"/>
                </a:lnTo>
                <a:lnTo>
                  <a:pt x="6871843" y="1955800"/>
                </a:lnTo>
                <a:lnTo>
                  <a:pt x="6830060" y="1905000"/>
                </a:lnTo>
                <a:lnTo>
                  <a:pt x="6788023" y="1866900"/>
                </a:lnTo>
                <a:lnTo>
                  <a:pt x="6745986" y="1816100"/>
                </a:lnTo>
                <a:lnTo>
                  <a:pt x="6661404" y="1739900"/>
                </a:lnTo>
                <a:lnTo>
                  <a:pt x="6618846" y="1689100"/>
                </a:lnTo>
                <a:lnTo>
                  <a:pt x="6576047" y="1651000"/>
                </a:lnTo>
                <a:lnTo>
                  <a:pt x="6533248" y="1600200"/>
                </a:lnTo>
                <a:lnTo>
                  <a:pt x="6403848" y="1485900"/>
                </a:lnTo>
                <a:lnTo>
                  <a:pt x="6360541" y="1435100"/>
                </a:lnTo>
                <a:lnTo>
                  <a:pt x="6185535" y="1282700"/>
                </a:lnTo>
                <a:lnTo>
                  <a:pt x="6141466" y="1231900"/>
                </a:lnTo>
                <a:lnTo>
                  <a:pt x="5784215" y="927100"/>
                </a:lnTo>
                <a:lnTo>
                  <a:pt x="5648198" y="812800"/>
                </a:lnTo>
                <a:lnTo>
                  <a:pt x="5602605" y="787400"/>
                </a:lnTo>
                <a:lnTo>
                  <a:pt x="5419344" y="635000"/>
                </a:lnTo>
                <a:lnTo>
                  <a:pt x="5373243" y="609600"/>
                </a:lnTo>
                <a:lnTo>
                  <a:pt x="5280787" y="533400"/>
                </a:lnTo>
                <a:lnTo>
                  <a:pt x="5234305" y="508000"/>
                </a:lnTo>
                <a:lnTo>
                  <a:pt x="5141214" y="431800"/>
                </a:lnTo>
                <a:lnTo>
                  <a:pt x="5094605" y="406400"/>
                </a:lnTo>
                <a:lnTo>
                  <a:pt x="5047742" y="368300"/>
                </a:lnTo>
                <a:lnTo>
                  <a:pt x="5000879" y="342900"/>
                </a:lnTo>
                <a:lnTo>
                  <a:pt x="4953889" y="304800"/>
                </a:lnTo>
                <a:lnTo>
                  <a:pt x="4906899" y="279400"/>
                </a:lnTo>
                <a:lnTo>
                  <a:pt x="4859655" y="241300"/>
                </a:lnTo>
                <a:lnTo>
                  <a:pt x="4812538" y="215900"/>
                </a:lnTo>
                <a:lnTo>
                  <a:pt x="4765167" y="177800"/>
                </a:lnTo>
                <a:lnTo>
                  <a:pt x="4670298" y="127000"/>
                </a:lnTo>
                <a:lnTo>
                  <a:pt x="4622673" y="88900"/>
                </a:lnTo>
                <a:lnTo>
                  <a:pt x="4575048" y="63500"/>
                </a:lnTo>
                <a:lnTo>
                  <a:pt x="4527296" y="25400"/>
                </a:lnTo>
                <a:lnTo>
                  <a:pt x="4479925" y="0"/>
                </a:lnTo>
                <a:lnTo>
                  <a:pt x="0" y="0"/>
                </a:lnTo>
                <a:lnTo>
                  <a:pt x="0" y="3708400"/>
                </a:lnTo>
                <a:lnTo>
                  <a:pt x="13258" y="3708400"/>
                </a:lnTo>
                <a:lnTo>
                  <a:pt x="62128" y="3721100"/>
                </a:lnTo>
                <a:lnTo>
                  <a:pt x="110540" y="3721100"/>
                </a:lnTo>
                <a:lnTo>
                  <a:pt x="345719" y="3784600"/>
                </a:lnTo>
                <a:lnTo>
                  <a:pt x="611568" y="3860800"/>
                </a:lnTo>
                <a:lnTo>
                  <a:pt x="654024" y="3886200"/>
                </a:lnTo>
                <a:lnTo>
                  <a:pt x="695934" y="3898900"/>
                </a:lnTo>
                <a:lnTo>
                  <a:pt x="857897" y="3949700"/>
                </a:lnTo>
                <a:lnTo>
                  <a:pt x="896924" y="3975100"/>
                </a:lnTo>
                <a:lnTo>
                  <a:pt x="935355" y="3987800"/>
                </a:lnTo>
                <a:lnTo>
                  <a:pt x="1046975" y="4025900"/>
                </a:lnTo>
                <a:lnTo>
                  <a:pt x="1082916" y="4051300"/>
                </a:lnTo>
                <a:lnTo>
                  <a:pt x="1152880" y="4076700"/>
                </a:lnTo>
                <a:lnTo>
                  <a:pt x="1220216" y="4102100"/>
                </a:lnTo>
                <a:lnTo>
                  <a:pt x="1252880" y="4127500"/>
                </a:lnTo>
                <a:lnTo>
                  <a:pt x="1316101" y="4152900"/>
                </a:lnTo>
                <a:lnTo>
                  <a:pt x="1376553" y="4178300"/>
                </a:lnTo>
                <a:lnTo>
                  <a:pt x="1405763" y="4191000"/>
                </a:lnTo>
                <a:lnTo>
                  <a:pt x="1434211" y="4216400"/>
                </a:lnTo>
                <a:lnTo>
                  <a:pt x="1461897" y="4229100"/>
                </a:lnTo>
                <a:lnTo>
                  <a:pt x="1515110" y="4254512"/>
                </a:lnTo>
                <a:lnTo>
                  <a:pt x="1565275" y="4279912"/>
                </a:lnTo>
                <a:lnTo>
                  <a:pt x="1612392" y="4305312"/>
                </a:lnTo>
                <a:lnTo>
                  <a:pt x="1656207" y="4330700"/>
                </a:lnTo>
                <a:lnTo>
                  <a:pt x="1696974" y="4356100"/>
                </a:lnTo>
                <a:lnTo>
                  <a:pt x="1734312" y="4381500"/>
                </a:lnTo>
                <a:lnTo>
                  <a:pt x="1751711" y="4394200"/>
                </a:lnTo>
                <a:lnTo>
                  <a:pt x="1768348" y="4394200"/>
                </a:lnTo>
                <a:lnTo>
                  <a:pt x="1784096" y="4406900"/>
                </a:lnTo>
                <a:lnTo>
                  <a:pt x="1798955" y="4419600"/>
                </a:lnTo>
                <a:lnTo>
                  <a:pt x="1812925" y="4432300"/>
                </a:lnTo>
                <a:lnTo>
                  <a:pt x="1826133" y="4432300"/>
                </a:lnTo>
                <a:lnTo>
                  <a:pt x="1873250" y="4470400"/>
                </a:lnTo>
                <a:lnTo>
                  <a:pt x="1918081" y="4495800"/>
                </a:lnTo>
                <a:lnTo>
                  <a:pt x="1960626" y="4533900"/>
                </a:lnTo>
                <a:lnTo>
                  <a:pt x="2001012" y="4559300"/>
                </a:lnTo>
                <a:lnTo>
                  <a:pt x="2039239" y="4597400"/>
                </a:lnTo>
                <a:lnTo>
                  <a:pt x="2075180" y="4622800"/>
                </a:lnTo>
                <a:lnTo>
                  <a:pt x="2108962" y="4660900"/>
                </a:lnTo>
                <a:lnTo>
                  <a:pt x="2140458" y="4686300"/>
                </a:lnTo>
                <a:lnTo>
                  <a:pt x="2169922" y="4724400"/>
                </a:lnTo>
                <a:lnTo>
                  <a:pt x="2197100" y="4762500"/>
                </a:lnTo>
                <a:lnTo>
                  <a:pt x="2222119" y="4787900"/>
                </a:lnTo>
                <a:lnTo>
                  <a:pt x="2244979" y="4826000"/>
                </a:lnTo>
                <a:lnTo>
                  <a:pt x="2265807" y="4864100"/>
                </a:lnTo>
                <a:lnTo>
                  <a:pt x="2284349" y="4902200"/>
                </a:lnTo>
                <a:lnTo>
                  <a:pt x="2300859" y="4940300"/>
                </a:lnTo>
                <a:lnTo>
                  <a:pt x="2315210" y="4991100"/>
                </a:lnTo>
                <a:lnTo>
                  <a:pt x="2327529" y="5029200"/>
                </a:lnTo>
                <a:lnTo>
                  <a:pt x="2337562" y="5067300"/>
                </a:lnTo>
                <a:lnTo>
                  <a:pt x="2345690" y="5118100"/>
                </a:lnTo>
                <a:lnTo>
                  <a:pt x="2351659" y="5168900"/>
                </a:lnTo>
                <a:lnTo>
                  <a:pt x="2355469" y="5219700"/>
                </a:lnTo>
                <a:lnTo>
                  <a:pt x="2357374" y="5270500"/>
                </a:lnTo>
                <a:lnTo>
                  <a:pt x="2357120" y="5321300"/>
                </a:lnTo>
                <a:lnTo>
                  <a:pt x="2354834" y="5384800"/>
                </a:lnTo>
                <a:lnTo>
                  <a:pt x="2350516" y="5435600"/>
                </a:lnTo>
                <a:lnTo>
                  <a:pt x="2348103" y="5473700"/>
                </a:lnTo>
                <a:lnTo>
                  <a:pt x="2341372" y="5549900"/>
                </a:lnTo>
                <a:lnTo>
                  <a:pt x="2339086" y="5588000"/>
                </a:lnTo>
                <a:lnTo>
                  <a:pt x="2334895" y="5638800"/>
                </a:lnTo>
                <a:lnTo>
                  <a:pt x="2332863" y="5676900"/>
                </a:lnTo>
                <a:lnTo>
                  <a:pt x="2330958" y="5702300"/>
                </a:lnTo>
                <a:lnTo>
                  <a:pt x="2329053" y="5740400"/>
                </a:lnTo>
                <a:lnTo>
                  <a:pt x="2327275" y="5765800"/>
                </a:lnTo>
                <a:lnTo>
                  <a:pt x="2325497" y="5803900"/>
                </a:lnTo>
                <a:lnTo>
                  <a:pt x="2323719" y="5829300"/>
                </a:lnTo>
                <a:lnTo>
                  <a:pt x="2320544" y="5905500"/>
                </a:lnTo>
                <a:lnTo>
                  <a:pt x="2319020" y="5930900"/>
                </a:lnTo>
                <a:lnTo>
                  <a:pt x="2316226" y="6007100"/>
                </a:lnTo>
                <a:lnTo>
                  <a:pt x="2310638" y="6184900"/>
                </a:lnTo>
                <a:lnTo>
                  <a:pt x="2308352" y="6299149"/>
                </a:lnTo>
                <a:lnTo>
                  <a:pt x="2306955" y="6413449"/>
                </a:lnTo>
                <a:lnTo>
                  <a:pt x="2306701" y="6451549"/>
                </a:lnTo>
                <a:lnTo>
                  <a:pt x="2306701" y="6603949"/>
                </a:lnTo>
                <a:lnTo>
                  <a:pt x="2307336" y="6692849"/>
                </a:lnTo>
                <a:lnTo>
                  <a:pt x="2309241" y="6819849"/>
                </a:lnTo>
                <a:lnTo>
                  <a:pt x="2312289" y="6946849"/>
                </a:lnTo>
                <a:lnTo>
                  <a:pt x="2314956" y="7023049"/>
                </a:lnTo>
                <a:lnTo>
                  <a:pt x="2316480" y="7073849"/>
                </a:lnTo>
                <a:lnTo>
                  <a:pt x="2318131" y="7111949"/>
                </a:lnTo>
                <a:lnTo>
                  <a:pt x="2319909" y="7162749"/>
                </a:lnTo>
                <a:lnTo>
                  <a:pt x="2321814" y="7200849"/>
                </a:lnTo>
                <a:lnTo>
                  <a:pt x="2323973" y="7251649"/>
                </a:lnTo>
                <a:lnTo>
                  <a:pt x="2326132" y="7289749"/>
                </a:lnTo>
                <a:lnTo>
                  <a:pt x="2331085" y="7391349"/>
                </a:lnTo>
                <a:lnTo>
                  <a:pt x="2333752" y="7429449"/>
                </a:lnTo>
                <a:lnTo>
                  <a:pt x="2336546" y="7480249"/>
                </a:lnTo>
                <a:lnTo>
                  <a:pt x="2339594" y="7518349"/>
                </a:lnTo>
                <a:lnTo>
                  <a:pt x="2342261" y="7556449"/>
                </a:lnTo>
                <a:lnTo>
                  <a:pt x="8612632" y="7556449"/>
                </a:lnTo>
                <a:lnTo>
                  <a:pt x="8643239" y="7543749"/>
                </a:lnTo>
                <a:lnTo>
                  <a:pt x="8697849" y="7518349"/>
                </a:lnTo>
                <a:lnTo>
                  <a:pt x="8752078" y="7480249"/>
                </a:lnTo>
                <a:lnTo>
                  <a:pt x="8805799" y="7454849"/>
                </a:lnTo>
                <a:lnTo>
                  <a:pt x="8859266" y="7416749"/>
                </a:lnTo>
                <a:lnTo>
                  <a:pt x="8912225" y="7391349"/>
                </a:lnTo>
                <a:lnTo>
                  <a:pt x="8964803" y="7353262"/>
                </a:lnTo>
                <a:lnTo>
                  <a:pt x="9017000" y="7327849"/>
                </a:lnTo>
                <a:lnTo>
                  <a:pt x="9120251" y="7251649"/>
                </a:lnTo>
                <a:lnTo>
                  <a:pt x="9171178" y="7226249"/>
                </a:lnTo>
                <a:lnTo>
                  <a:pt x="9272016" y="7150049"/>
                </a:lnTo>
                <a:lnTo>
                  <a:pt x="9321800" y="7124649"/>
                </a:lnTo>
                <a:lnTo>
                  <a:pt x="9420225" y="7048449"/>
                </a:lnTo>
                <a:lnTo>
                  <a:pt x="9468739" y="7023049"/>
                </a:lnTo>
                <a:lnTo>
                  <a:pt x="9564751" y="6946849"/>
                </a:lnTo>
                <a:lnTo>
                  <a:pt x="9659239" y="6870649"/>
                </a:lnTo>
                <a:lnTo>
                  <a:pt x="9705721" y="6845249"/>
                </a:lnTo>
                <a:lnTo>
                  <a:pt x="9797796" y="6769049"/>
                </a:lnTo>
                <a:lnTo>
                  <a:pt x="9888220" y="6692849"/>
                </a:lnTo>
                <a:lnTo>
                  <a:pt x="9976993" y="6616649"/>
                </a:lnTo>
                <a:lnTo>
                  <a:pt x="10064242" y="6540449"/>
                </a:lnTo>
                <a:lnTo>
                  <a:pt x="10107168" y="6515049"/>
                </a:lnTo>
                <a:lnTo>
                  <a:pt x="10192004" y="6438849"/>
                </a:lnTo>
                <a:lnTo>
                  <a:pt x="10233787" y="6400749"/>
                </a:lnTo>
                <a:lnTo>
                  <a:pt x="10275316" y="6349949"/>
                </a:lnTo>
                <a:lnTo>
                  <a:pt x="10356850" y="6273800"/>
                </a:lnTo>
                <a:lnTo>
                  <a:pt x="10436987" y="6197600"/>
                </a:lnTo>
                <a:lnTo>
                  <a:pt x="10515346" y="6121400"/>
                </a:lnTo>
                <a:lnTo>
                  <a:pt x="10553954" y="6083300"/>
                </a:lnTo>
                <a:lnTo>
                  <a:pt x="10592181" y="6045200"/>
                </a:lnTo>
                <a:lnTo>
                  <a:pt x="10630027" y="6007100"/>
                </a:lnTo>
                <a:lnTo>
                  <a:pt x="10667492" y="5956300"/>
                </a:lnTo>
                <a:lnTo>
                  <a:pt x="10692003" y="5930900"/>
                </a:lnTo>
                <a:lnTo>
                  <a:pt x="10692003" y="215900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6123" y="299473"/>
            <a:ext cx="903718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 u="none" strike="noStrike" cap="none">
                <a:solidFill>
                  <a:srgbClr val="0047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837054" y="3357094"/>
            <a:ext cx="54753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10806" y="6377940"/>
            <a:ext cx="292781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471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87590" y="6377940"/>
            <a:ext cx="2104368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3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0421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ysdeloire-volley.com/wp-content/uploads/2022/08/Infos-de-rentree-sept-2022-licences-Ligue-Volley-PDL.pdf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www.paysdeloire-volley.com/wp-content/uploads/2022/06/Aide-prise-de-licence-2223.pdf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aysdeloire-volley.com/wp-content/uploads/2022/09/Recap-dispositifs-aide-financiere-paiement-licences.pdf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png"/><Relationship Id="rId10" Type="http://schemas.openxmlformats.org/officeDocument/2006/relationships/image" Target="../media/image8.jpg"/><Relationship Id="rId4" Type="http://schemas.openxmlformats.org/officeDocument/2006/relationships/hyperlink" Target="http://r.news.ffvb.org/mk/mr/49pRiddY4gcbgCuWR1T9T1ZENen_C3j62uGhcAb0w9dTAPw_9v0Rqkri7bjM4_n9T-EQkE7fQLtxa84ke_N8nlwvM4bWflOS_e9FnAs7BC_ZuXg8d_UO6OthRrSUKGwO" TargetMode="Externa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ivb.com/en/refereeingandrules/rulesofthegame_vb" TargetMode="External"/><Relationship Id="rId4" Type="http://schemas.openxmlformats.org/officeDocument/2006/relationships/hyperlink" Target="https://www.paysdeloire-volley.com/wp-content/uploads/2022/08/REGLEMENT-REGIONAL-DES-DAF-2022-202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hargeprojets.volley.pdl@orange.fr" TargetMode="External"/><Relationship Id="rId5" Type="http://schemas.openxmlformats.org/officeDocument/2006/relationships/hyperlink" Target="https://www.paysdeloire-volley.com/wp-content/uploads/2022/08/Infos-de-rentree-sept-2022-developpement-Ligue-Volley-PDL.pdf" TargetMode="External"/><Relationship Id="rId4" Type="http://schemas.openxmlformats.org/officeDocument/2006/relationships/hyperlink" Target="https://www.paysdeloire-volley.com/appel-candidature-festyvolley-202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s.gouv.fr/accueil-du-site/article/le-pass-sport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epassjeunes-paysdelaloire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ysdeloire-volley.com/wp-content/uploads/2021/01/Tutoriel-coupon-sport-ANCV.pdf" TargetMode="External"/><Relationship Id="rId5" Type="http://schemas.openxmlformats.org/officeDocument/2006/relationships/hyperlink" Target="https://www.sports.gouv.fr/IMG/pdf/passsport_jecreemoncompteasso.pdf" TargetMode="External"/><Relationship Id="rId4" Type="http://schemas.openxmlformats.org/officeDocument/2006/relationships/hyperlink" Target="http://r.news.ffvb.org/mk/mr/bYND1fxfptr2YuYTiKfcm9_RLMYtTHoUUjF2tdqOJs-MTFxr37eNtQPoOkKBsT_SAk44NxJOOjjxUTFUsi9zjY7gAUo2_D4JdHjAxz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234" y="2636912"/>
            <a:ext cx="8679232" cy="97728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</a:rPr>
              <a:t>Réunion de rentrée saison 2022/2023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5/09/2022</a:t>
            </a:r>
            <a:br>
              <a:rPr lang="fr-FR" sz="4000" dirty="0"/>
            </a:br>
            <a:r>
              <a:rPr lang="fr-FR" sz="4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Comité Départemental 44</a:t>
            </a:r>
            <a:br>
              <a:rPr lang="fr-FR" sz="4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fr-FR" sz="4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Volley Ball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026372" cy="1991246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Maison des Sports</a:t>
            </a:r>
          </a:p>
          <a:p>
            <a:pPr algn="ctr"/>
            <a:r>
              <a:rPr lang="fr-FR" sz="2000" b="1" dirty="0"/>
              <a:t>Bâtiment C</a:t>
            </a:r>
          </a:p>
          <a:p>
            <a:pPr algn="ctr"/>
            <a:r>
              <a:rPr lang="fr-FR" sz="2000" b="1" dirty="0"/>
              <a:t>44, rue Romain Rolland</a:t>
            </a:r>
          </a:p>
          <a:p>
            <a:pPr algn="ctr"/>
            <a:r>
              <a:rPr lang="fr-FR" sz="2000" b="1" dirty="0"/>
              <a:t>44100 Nantes</a:t>
            </a:r>
          </a:p>
          <a:p>
            <a:pPr algn="ctr"/>
            <a:r>
              <a:rPr lang="fr-FR" sz="2000" b="1" dirty="0"/>
              <a:t>02 40 20 04 32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B368-A684-4DC4-AD19-1EF04CD2D572}" type="slidenum">
              <a:rPr lang="fr-FR" smtClean="0"/>
              <a:t>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9041BE-6B98-4063-8137-9C2B128B8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1630909" cy="5726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10132D-2DFC-4304-B8F0-20F1C3B4B719}"/>
              </a:ext>
            </a:extLst>
          </p:cNvPr>
          <p:cNvSpPr txBox="1"/>
          <p:nvPr/>
        </p:nvSpPr>
        <p:spPr>
          <a:xfrm>
            <a:off x="2771800" y="6420656"/>
            <a:ext cx="3771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0ACEC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ＭＳ Ｐゴシック" panose="020B0600070205080204" pitchFamily="34" charset="-128"/>
                <a:cs typeface="+mn-cs"/>
              </a:rPr>
              <a:t>http://www.comite44volleyball.org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1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837" y="121122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Tour des commissions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5112" y="1700808"/>
            <a:ext cx="7553776" cy="348571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Commission sportive</a:t>
            </a:r>
          </a:p>
          <a:p>
            <a:pPr marL="457200" indent="-457200" algn="l">
              <a:buFontTx/>
              <a:buChar char="-"/>
            </a:pPr>
            <a:endParaRPr lang="fr-FR" sz="2400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Commission technique</a:t>
            </a: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Commission arbitrage</a:t>
            </a: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Projets de Développement</a:t>
            </a:r>
          </a:p>
          <a:p>
            <a:pPr marL="457200" indent="-457200" algn="l">
              <a:buFontTx/>
              <a:buChar char="-"/>
            </a:pP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341031-4053-4C1C-B8FA-BC5B6F2E8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31" y="5877272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38316"/>
            <a:ext cx="7934076" cy="7304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Lancement saison sportive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Benoit Olivier / Arnaud </a:t>
            </a:r>
            <a:r>
              <a:rPr lang="fr-FR" sz="4400" dirty="0" err="1">
                <a:solidFill>
                  <a:srgbClr val="FFFFFF"/>
                </a:solidFill>
              </a:rPr>
              <a:t>Pothron</a:t>
            </a:r>
            <a:endParaRPr lang="fr-FR" sz="4400" dirty="0">
              <a:solidFill>
                <a:srgbClr val="FFFFFF"/>
              </a:solidFill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A7E38A5-073A-40EF-B5A7-AD7BBDFB3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064" y="1340768"/>
            <a:ext cx="8121936" cy="5164857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Dates limites d’engagement</a:t>
            </a:r>
          </a:p>
          <a:p>
            <a:pPr marL="914400" lvl="1" indent="-457200" algn="l">
              <a:buFontTx/>
              <a:buChar char="-"/>
            </a:pPr>
            <a:r>
              <a:rPr lang="fr-FR" sz="2600" b="1" dirty="0">
                <a:solidFill>
                  <a:srgbClr val="0070C0"/>
                </a:solidFill>
              </a:rPr>
              <a:t>Championnat départemental jeunes et seniors</a:t>
            </a:r>
          </a:p>
          <a:p>
            <a:pPr marL="1371600" lvl="2" indent="-457200" algn="l">
              <a:buFontTx/>
              <a:buChar char="-"/>
            </a:pPr>
            <a:r>
              <a:rPr lang="fr-FR" sz="2600" b="1" dirty="0">
                <a:solidFill>
                  <a:srgbClr val="0070C0"/>
                </a:solidFill>
              </a:rPr>
              <a:t>15/09</a:t>
            </a:r>
          </a:p>
          <a:p>
            <a:pPr marL="914400" lvl="1" indent="-457200" algn="l">
              <a:buFontTx/>
              <a:buChar char="-"/>
            </a:pPr>
            <a:r>
              <a:rPr lang="fr-FR" sz="2600" b="1" dirty="0">
                <a:solidFill>
                  <a:srgbClr val="0070C0"/>
                </a:solidFill>
              </a:rPr>
              <a:t>Championnat régionaux jeunes : </a:t>
            </a:r>
          </a:p>
          <a:p>
            <a:pPr marL="1371600" lvl="2" indent="-457200" algn="l">
              <a:buFontTx/>
              <a:buChar char="-"/>
            </a:pPr>
            <a:r>
              <a:rPr lang="fr-FR" sz="2600" b="1" dirty="0">
                <a:solidFill>
                  <a:srgbClr val="0070C0"/>
                </a:solidFill>
              </a:rPr>
              <a:t>11/09 (engagements via l’espace club)</a:t>
            </a:r>
          </a:p>
          <a:p>
            <a:pPr marL="1371600" lvl="2" indent="-457200" algn="l">
              <a:buFontTx/>
              <a:buChar char="-"/>
            </a:pPr>
            <a:endParaRPr lang="fr-FR" sz="2600" b="1" dirty="0">
              <a:solidFill>
                <a:srgbClr val="0070C0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fr-FR" sz="2900" b="1" dirty="0">
                <a:solidFill>
                  <a:srgbClr val="0070C0"/>
                </a:solidFill>
              </a:rPr>
              <a:t>Constitution des poules et lancement de la saison sportive selon les engagements</a:t>
            </a:r>
          </a:p>
          <a:p>
            <a:pPr marL="457200" indent="-457200" algn="l">
              <a:buFontTx/>
              <a:buChar char="-"/>
            </a:pPr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2FE46D-7751-41E0-AFA6-4A7B1DB98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99" y="5975552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38316"/>
            <a:ext cx="7934076" cy="7304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sportive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Benoit Olivier / Arnaud </a:t>
            </a:r>
            <a:r>
              <a:rPr lang="fr-FR" sz="4400" dirty="0" err="1">
                <a:solidFill>
                  <a:srgbClr val="FFFFFF"/>
                </a:solidFill>
              </a:rPr>
              <a:t>Pothron</a:t>
            </a:r>
            <a:endParaRPr lang="fr-FR" sz="4400" dirty="0">
              <a:solidFill>
                <a:srgbClr val="FFFFFF"/>
              </a:solidFill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A7E38A5-073A-40EF-B5A7-AD7BBDFB3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957326"/>
            <a:ext cx="8121936" cy="211974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Nouveautés Championnats Seniors</a:t>
            </a:r>
          </a:p>
          <a:p>
            <a:pPr marL="914400" lvl="1" indent="-457200" algn="l">
              <a:lnSpc>
                <a:spcPct val="120000"/>
              </a:lnSpc>
              <a:buFontTx/>
              <a:buChar char="-"/>
            </a:pPr>
            <a:r>
              <a:rPr lang="fr-FR" sz="2200" b="1" dirty="0">
                <a:solidFill>
                  <a:srgbClr val="0070C0"/>
                </a:solidFill>
              </a:rPr>
              <a:t>Utilisation obligatoire FDME format simplifié</a:t>
            </a:r>
          </a:p>
          <a:p>
            <a:pPr marL="914400" lvl="1" indent="-457200" algn="l">
              <a:lnSpc>
                <a:spcPct val="120000"/>
              </a:lnSpc>
              <a:buFontTx/>
              <a:buChar char="-"/>
            </a:pPr>
            <a:r>
              <a:rPr lang="fr-FR" sz="2200" b="1" dirty="0">
                <a:solidFill>
                  <a:srgbClr val="0070C0"/>
                </a:solidFill>
              </a:rPr>
              <a:t>Dotation des Clubs engagés en DM et DF en tablettes</a:t>
            </a:r>
          </a:p>
          <a:p>
            <a:pPr marL="914400" lvl="1" indent="-457200" algn="l">
              <a:lnSpc>
                <a:spcPct val="120000"/>
              </a:lnSpc>
              <a:buFontTx/>
              <a:buChar char="-"/>
            </a:pPr>
            <a:r>
              <a:rPr lang="fr-FR" sz="2200" b="1" dirty="0">
                <a:solidFill>
                  <a:srgbClr val="0070C0"/>
                </a:solidFill>
              </a:rPr>
              <a:t>Rédaction RPE Seniors</a:t>
            </a:r>
          </a:p>
          <a:p>
            <a:pPr marL="914400" lvl="1" indent="-457200" algn="l">
              <a:lnSpc>
                <a:spcPct val="120000"/>
              </a:lnSpc>
              <a:buFontTx/>
              <a:buChar char="-"/>
            </a:pPr>
            <a:r>
              <a:rPr lang="fr-FR" sz="2200" b="1" dirty="0">
                <a:solidFill>
                  <a:srgbClr val="0070C0"/>
                </a:solidFill>
              </a:rPr>
              <a:t>Etablissement d’un RIS Départemental </a:t>
            </a:r>
          </a:p>
          <a:p>
            <a:pPr algn="l">
              <a:lnSpc>
                <a:spcPct val="120000"/>
              </a:lnSpc>
            </a:pPr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94584C2-6047-452E-903A-AAAAA0BDA5BA}"/>
              </a:ext>
            </a:extLst>
          </p:cNvPr>
          <p:cNvSpPr txBox="1">
            <a:spLocks/>
          </p:cNvSpPr>
          <p:nvPr/>
        </p:nvSpPr>
        <p:spPr>
          <a:xfrm>
            <a:off x="1115616" y="4509120"/>
            <a:ext cx="7848872" cy="136366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Nouveautés Championnats Jeunes</a:t>
            </a:r>
          </a:p>
          <a:p>
            <a:pPr marL="914400" lvl="1" indent="-457200" algn="l">
              <a:buFontTx/>
              <a:buChar char="-"/>
            </a:pPr>
            <a:r>
              <a:rPr lang="fr-FR" sz="2200" b="1" dirty="0">
                <a:solidFill>
                  <a:srgbClr val="0070C0"/>
                </a:solidFill>
              </a:rPr>
              <a:t>Engagements possibles M18 en 4x4</a:t>
            </a: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D2E331-52A7-4B7E-A564-85F10CB75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99" y="5975552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9204" y="1052736"/>
            <a:ext cx="7851648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Technique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Arnaud </a:t>
            </a:r>
            <a:r>
              <a:rPr lang="fr-FR" sz="4400" dirty="0" err="1">
                <a:solidFill>
                  <a:srgbClr val="FFFFFF"/>
                </a:solidFill>
              </a:rPr>
              <a:t>Pothron</a:t>
            </a:r>
            <a:r>
              <a:rPr lang="fr-FR" sz="4400" dirty="0">
                <a:solidFill>
                  <a:srgbClr val="FFFFFF"/>
                </a:solidFill>
              </a:rPr>
              <a:t> /Jean Robert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553776" cy="2407097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La formation des cadres</a:t>
            </a: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La formation du jeune joueur</a:t>
            </a: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C3A1FA-DB0F-4899-96BE-F77A15CD3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99" y="5975552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6176" y="1415989"/>
            <a:ext cx="7851648" cy="72008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solidFill>
                  <a:srgbClr val="FFFFFF"/>
                </a:solidFill>
              </a:rPr>
              <a:t>Commission Technique</a:t>
            </a:r>
            <a:br>
              <a:rPr lang="fr-FR" sz="4400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Formation des Jeunes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C3A1FA-DB0F-4899-96BE-F77A15CD3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46" y="55182"/>
            <a:ext cx="1630909" cy="5726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7E6213-9462-4151-88F8-277AF9FDE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"/>
          <a:stretch/>
        </p:blipFill>
        <p:spPr>
          <a:xfrm>
            <a:off x="-14069" y="1634305"/>
            <a:ext cx="9101797" cy="33762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BD8E7B-CE2B-4945-8A28-7CB479A71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"/>
          <a:stretch/>
        </p:blipFill>
        <p:spPr>
          <a:xfrm>
            <a:off x="56272" y="4694371"/>
            <a:ext cx="9051216" cy="21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3552" y="2636912"/>
            <a:ext cx="7851648" cy="504056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</a:rPr>
              <a:t>Commission Technique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La formation des cadres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C3A1FA-DB0F-4899-96BE-F77A15CD3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5304"/>
            <a:ext cx="1630909" cy="5726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89AA31-75FC-466A-B178-5C61B6B25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033"/>
            <a:ext cx="9144000" cy="11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Arbitrage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Nelly Girault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553776" cy="288032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Programme formations</a:t>
            </a: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Perspectives 2022-2023</a:t>
            </a: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8597CC-91EF-4CCD-AE47-3256BB181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1" y="5949280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Arbitrage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Formation Marqueurs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553776" cy="288032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Une formations Marqueur le 15/10 à la MDS</a:t>
            </a: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4 autres formations réparties dans l’année</a:t>
            </a: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Réalisation d’un Diaporama FDME simplifiée pour le championnat départemental </a:t>
            </a: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8597CC-91EF-4CCD-AE47-3256BB181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1" y="5949280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Arbitrage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Formation Arbitres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553776" cy="244827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Une formation théorique 19, 26/11 et 3/12 à la MDS</a:t>
            </a: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Validation Pratique sur les matchs Loisirs 44</a:t>
            </a: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…………</a:t>
            </a: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8597CC-91EF-4CCD-AE47-3256BB181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1" y="5949280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456" y="313194"/>
            <a:ext cx="8568952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Arbitrage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Catégories d’âges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8597CC-91EF-4CCD-AE47-3256BB181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1" y="5949280"/>
            <a:ext cx="1630909" cy="5726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983041-BC08-4E00-80FD-B7D2942F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144000" cy="35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51648" cy="97728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ORDRE DU JOUR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0412" y="1700808"/>
            <a:ext cx="7934076" cy="431599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19h00 : Accueil</a:t>
            </a: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Infos Ligue des Pays de Loire</a:t>
            </a: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Présentation organigramme du Comité</a:t>
            </a: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Point tarifaire</a:t>
            </a: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Lancement saison sportive</a:t>
            </a: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Programmes formations technique et arbitrage </a:t>
            </a:r>
          </a:p>
          <a:p>
            <a:pPr marL="457200" indent="-457200" algn="l">
              <a:buFontTx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Projets de développement 2022/2023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0947E3-34D3-4AFD-B609-48796A70B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Commission Arbitrage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sz="4400" dirty="0">
                <a:solidFill>
                  <a:srgbClr val="FFFFFF"/>
                </a:solidFill>
              </a:rPr>
              <a:t>Perspectives 22/23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553776" cy="324036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Mettre en place formation « Volley Assis »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Encadrement rencontres Sourds de Nantes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Formation Arbitres Universitaires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Soutien aux clubs en difficultés DAFA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………….</a:t>
            </a:r>
          </a:p>
          <a:p>
            <a:pPr marL="457200" indent="-457200" algn="l"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8597CC-91EF-4CCD-AE47-3256BB181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1" y="5949280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97728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Projets de développement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553776" cy="396044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04962" y="2645296"/>
            <a:ext cx="8360846" cy="396044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Animations secteur scolaire (SMASHY)/Arnaud</a:t>
            </a: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Création compétition Beach / </a:t>
            </a:r>
            <a:r>
              <a:rPr lang="fr-FR" b="1" dirty="0" err="1">
                <a:solidFill>
                  <a:srgbClr val="0070C0"/>
                </a:solidFill>
              </a:rPr>
              <a:t>Outdoor</a:t>
            </a:r>
            <a:endParaRPr lang="fr-FR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Summer Camp 2023 du 4 au 11/07/23 (12 à 17 ans)</a:t>
            </a: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CEAB59-FCFC-466F-8B0F-CEAB7328E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99" y="5998926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568952" cy="97728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Questions diverses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553776" cy="396044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33790" y="2924944"/>
            <a:ext cx="7935396" cy="1503784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200" b="1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E1A74D-05CA-4F6F-88C7-D7C5ABA5A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71" y="5909793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l="852" t="21475" b="14704"/>
          <a:stretch/>
        </p:blipFill>
        <p:spPr>
          <a:xfrm>
            <a:off x="0" y="192762"/>
            <a:ext cx="9144000" cy="416157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111506" y="450855"/>
            <a:ext cx="8569967" cy="70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noAutofit/>
          </a:bodyPr>
          <a:lstStyle/>
          <a:p>
            <a:pPr marL="153917" algn="just" defTabSz="781903">
              <a:lnSpc>
                <a:spcPct val="95000"/>
              </a:lnSpc>
              <a:buClr>
                <a:srgbClr val="000000"/>
              </a:buClr>
            </a:pPr>
            <a:r>
              <a:rPr lang="fr-FR" sz="3054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Licences</a:t>
            </a:r>
            <a:endParaRPr sz="3054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153917" algn="just" defTabSz="781903">
              <a:lnSpc>
                <a:spcPct val="95000"/>
              </a:lnSpc>
              <a:buClr>
                <a:srgbClr val="000000"/>
              </a:buClr>
            </a:pPr>
            <a:endParaRPr sz="3054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2281425" y="2947361"/>
            <a:ext cx="7341178" cy="34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defTabSz="781903">
              <a:buClr>
                <a:srgbClr val="000000"/>
              </a:buClr>
            </a:pPr>
            <a:endParaRPr sz="119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42819" y="1345276"/>
            <a:ext cx="8922955" cy="53402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8" tIns="78178" rIns="78178" bIns="78178" anchor="ctr" anchorCtr="0">
            <a:noAutofit/>
          </a:bodyPr>
          <a:lstStyle/>
          <a:p>
            <a:pPr defTabSz="781903">
              <a:buClr>
                <a:srgbClr val="000000"/>
              </a:buClr>
            </a:pPr>
            <a:r>
              <a:rPr lang="fr-F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 texte ici</a:t>
            </a:r>
          </a:p>
          <a:p>
            <a:pPr defTabSz="781903">
              <a:buClr>
                <a:srgbClr val="000000"/>
              </a:buClr>
            </a:pPr>
            <a:endParaRPr sz="119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257473" y="1540454"/>
            <a:ext cx="4837682" cy="67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marL="390952" indent="-287784" defTabSz="781903">
              <a:lnSpc>
                <a:spcPct val="115000"/>
              </a:lnSpc>
              <a:buClr>
                <a:srgbClr val="00285A"/>
              </a:buClr>
              <a:buSzPts val="1700"/>
              <a:buFont typeface="Calibri"/>
              <a:buChar char="❏"/>
            </a:pPr>
            <a:r>
              <a:rPr lang="fr-FR" sz="1454" b="1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Nouveauté : Application prise de licence par le licencié</a:t>
            </a:r>
            <a:r>
              <a:rPr lang="fr-FR" sz="1454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454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454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voir </a:t>
            </a:r>
            <a:r>
              <a:rPr lang="fr-FR" sz="1454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newsletter FFVolley du 3 août</a:t>
            </a:r>
            <a:endParaRPr sz="1454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899340" y="1003062"/>
            <a:ext cx="2401140" cy="34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defTabSz="781903">
              <a:buClr>
                <a:srgbClr val="000000"/>
              </a:buClr>
            </a:pPr>
            <a:endParaRPr sz="119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7219" y="1406732"/>
            <a:ext cx="1784865" cy="100399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257472" y="2561549"/>
            <a:ext cx="8716960" cy="429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1796451" bIns="78178" anchor="t" anchorCtr="0">
            <a:spAutoFit/>
          </a:bodyPr>
          <a:lstStyle/>
          <a:p>
            <a:pPr marL="384795" indent="-276924" defTabSz="781903">
              <a:lnSpc>
                <a:spcPct val="115000"/>
              </a:lnSpc>
              <a:buClr>
                <a:srgbClr val="000000"/>
              </a:buClr>
              <a:buSzPts val="1500"/>
              <a:buFont typeface="Calibri"/>
              <a:buChar char="❏"/>
            </a:pPr>
            <a:r>
              <a:rPr lang="fr-FR" sz="1283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Dispositifs</a:t>
            </a: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d’aide au paiement de la licence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defTabSz="781903">
              <a:lnSpc>
                <a:spcPct val="115000"/>
              </a:lnSpc>
              <a:buClr>
                <a:srgbClr val="000000"/>
              </a:buClr>
            </a:pP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indent="-276924" defTabSz="781903">
              <a:lnSpc>
                <a:spcPct val="115000"/>
              </a:lnSpc>
              <a:buClr>
                <a:srgbClr val="000000"/>
              </a:buClr>
              <a:buSzPts val="1500"/>
              <a:buFont typeface="Calibri"/>
              <a:buChar char="❏"/>
            </a:pPr>
            <a:r>
              <a:rPr lang="fr-FR" sz="1454" b="1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LICENCES - Nouvelle architecture des licences 2022/2023 :</a:t>
            </a: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endParaRPr sz="428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958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454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Doc en ligne aide pour les pièces à fournir : </a:t>
            </a:r>
            <a:r>
              <a:rPr lang="fr-FR" sz="1454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tableau d’aide en ligne sur le site de la Ligue</a:t>
            </a:r>
            <a:endParaRPr sz="1454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958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454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Informations complémentaires</a:t>
            </a:r>
            <a:r>
              <a:rPr lang="fr-FR" sz="1454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pour une bonne gestion de la saisie informatique licences/mutations</a:t>
            </a:r>
            <a:endParaRPr sz="145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09150" y="2334016"/>
            <a:ext cx="1362205" cy="76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96000" y="2484268"/>
            <a:ext cx="818841" cy="38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77325" y="2472182"/>
            <a:ext cx="584652" cy="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9354" y="3361104"/>
            <a:ext cx="7874273" cy="252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l="852" t="21475" b="14704"/>
          <a:stretch/>
        </p:blipFill>
        <p:spPr>
          <a:xfrm>
            <a:off x="0" y="192762"/>
            <a:ext cx="9144000" cy="416157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286311" y="601845"/>
            <a:ext cx="8448114" cy="48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noAutofit/>
          </a:bodyPr>
          <a:lstStyle/>
          <a:p>
            <a:pPr algn="just" defTabSz="781903">
              <a:lnSpc>
                <a:spcPct val="95000"/>
              </a:lnSpc>
              <a:buClr>
                <a:srgbClr val="000000"/>
              </a:buClr>
            </a:pPr>
            <a:r>
              <a:rPr lang="fr-FR" sz="2712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Secteurs Statuts &amp; Règlements - Sportive - Arbitrage</a:t>
            </a:r>
            <a:endParaRPr sz="2712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just" defTabSz="781903">
              <a:lnSpc>
                <a:spcPct val="95000"/>
              </a:lnSpc>
              <a:buClr>
                <a:srgbClr val="000000"/>
              </a:buClr>
            </a:pPr>
            <a:endParaRPr sz="3054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110523" y="1681461"/>
            <a:ext cx="7703145" cy="6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1796451" bIns="78178" anchor="t" anchorCtr="0">
            <a:spAutoFit/>
          </a:bodyPr>
          <a:lstStyle/>
          <a:p>
            <a:pPr marL="781903" defTabSz="781903">
              <a:lnSpc>
                <a:spcPct val="115000"/>
              </a:lnSpc>
              <a:buClr>
                <a:srgbClr val="000000"/>
              </a:buClr>
            </a:pPr>
            <a:endParaRPr sz="1283" b="1" u="sng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781903">
              <a:lnSpc>
                <a:spcPct val="115000"/>
              </a:lnSpc>
              <a:buClr>
                <a:srgbClr val="000000"/>
              </a:buClr>
            </a:pP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110523" y="2263788"/>
            <a:ext cx="8922955" cy="430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marL="390952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b="1" u="sng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Nouveaux Devoirs d’Accueil et de Formation Régionaux</a:t>
            </a: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: pour les entraîneurs avoir un 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pool d’entraîneurs diplômés dans le club, plus besoin qu’ils soient associés à une équipe, 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ni sur la Feuille de match…voir </a:t>
            </a:r>
            <a:r>
              <a:rPr lang="fr-FR" sz="1283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nouveau règlement DAF 2022</a:t>
            </a:r>
            <a:endParaRPr sz="1283" b="1" u="sng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defTabSz="781903">
              <a:lnSpc>
                <a:spcPct val="115000"/>
              </a:lnSpc>
              <a:buClr>
                <a:srgbClr val="000000"/>
              </a:buClr>
            </a:pPr>
            <a:endParaRPr sz="1283" b="1" u="sng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b="1" u="sng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Sportive Seniors</a:t>
            </a:r>
            <a:endParaRPr sz="1283" b="1" u="sng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La Coupe PDL devient un Challenge : infos prochainement par la Ligue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781903">
              <a:lnSpc>
                <a:spcPct val="115000"/>
              </a:lnSpc>
              <a:buClr>
                <a:srgbClr val="000000"/>
              </a:buClr>
            </a:pPr>
            <a:endParaRPr sz="855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b="1" u="sng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Sportive Jeunes</a:t>
            </a: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lvl="1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Date limite engagements équipes jeunes championnat régional M13 en 4x4, M15 et M18 en 6x6 : </a:t>
            </a:r>
            <a:r>
              <a:rPr lang="fr-FR" sz="1283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 septembre</a:t>
            </a:r>
            <a:endParaRPr sz="1283" b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lvl="1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Date limite engagements challenge régional jeunes M15 et M13 en 4x4 : </a:t>
            </a:r>
            <a:r>
              <a:rPr lang="fr-FR" sz="1283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novembre</a:t>
            </a:r>
            <a:endParaRPr sz="1283" b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9589" indent="-276923" algn="just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Demandes de prêts de joueur(se)s, regroupements de licenciés, bassins de pratique pour les compétitions régionales : contacter la Ligue</a:t>
            </a:r>
            <a:r>
              <a:rPr lang="fr-FR" sz="1454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45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781903">
              <a:lnSpc>
                <a:spcPct val="115000"/>
              </a:lnSpc>
              <a:buClr>
                <a:srgbClr val="000000"/>
              </a:buClr>
            </a:pPr>
            <a:endParaRPr sz="42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90952" indent="-287784" defTabSz="781903">
              <a:lnSpc>
                <a:spcPct val="115000"/>
              </a:lnSpc>
              <a:buClr>
                <a:srgbClr val="00285A"/>
              </a:buClr>
              <a:buSzPts val="1700"/>
              <a:buFont typeface="Calibri"/>
              <a:buChar char="❏"/>
            </a:pPr>
            <a:r>
              <a:rPr lang="fr-FR" sz="1454" b="1" u="sng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Arbitrage</a:t>
            </a:r>
            <a:endParaRPr sz="1454" b="1" u="sng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lvl="1" indent="-287784" defTabSz="781903">
              <a:lnSpc>
                <a:spcPct val="115000"/>
              </a:lnSpc>
              <a:buClr>
                <a:srgbClr val="00285A"/>
              </a:buClr>
              <a:buSzPts val="17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13 septembre 2022 : réunion de rentrée des arbitres en visio - 20h30 à 22h00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lvl="1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15 septembre 2022 : formation juge de ligne 1 en visio - 20h30 à 21h30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lvl="1" indent="-276924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19 septembre 2022 : formation juge de ligne 2 en visio - 20h30 à 21h30</a:t>
            </a:r>
            <a:endParaRPr sz="684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indent="-276924" algn="just" defTabSz="781903">
              <a:lnSpc>
                <a:spcPct val="115000"/>
              </a:lnSpc>
              <a:buClr>
                <a:srgbClr val="00285A"/>
              </a:buClr>
              <a:buSzPts val="1500"/>
              <a:buFont typeface="Calibri"/>
              <a:buChar char="❏"/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Nouvelles règles du volley-ball : voir CRA Pays de la Loire, à retenir : la suppression des temps morts techniques et le libéro qui peut être capitaine technique ou en jeu. </a:t>
            </a:r>
            <a:r>
              <a:rPr lang="fr-FR" sz="1283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 savoir plus sur les nouvelles règles</a:t>
            </a:r>
            <a:endParaRPr sz="145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l="852" t="21475" b="14704"/>
          <a:stretch/>
        </p:blipFill>
        <p:spPr>
          <a:xfrm>
            <a:off x="0" y="192762"/>
            <a:ext cx="9144000" cy="416157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111506" y="385696"/>
            <a:ext cx="6713701" cy="70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noAutofit/>
          </a:bodyPr>
          <a:lstStyle/>
          <a:p>
            <a:pPr algn="just" defTabSz="781903">
              <a:lnSpc>
                <a:spcPct val="95000"/>
              </a:lnSpc>
              <a:buClr>
                <a:srgbClr val="000000"/>
              </a:buClr>
            </a:pPr>
            <a:r>
              <a:rPr lang="fr-FR" sz="3054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Secteur développement</a:t>
            </a:r>
            <a:endParaRPr sz="3054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2281425" y="2947361"/>
            <a:ext cx="7341178" cy="34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defTabSz="781903">
              <a:buClr>
                <a:srgbClr val="000000"/>
              </a:buClr>
            </a:pPr>
            <a:endParaRPr sz="119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51477" y="1325116"/>
            <a:ext cx="8922955" cy="53402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178" tIns="78178" rIns="78178" bIns="78178" anchor="ctr" anchorCtr="0">
            <a:noAutofit/>
          </a:bodyPr>
          <a:lstStyle/>
          <a:p>
            <a:pPr defTabSz="781903">
              <a:buClr>
                <a:srgbClr val="000000"/>
              </a:buClr>
            </a:pPr>
            <a:endParaRPr sz="119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213520" y="1114194"/>
            <a:ext cx="8716960" cy="300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defTabSz="781903">
              <a:lnSpc>
                <a:spcPct val="115000"/>
              </a:lnSpc>
              <a:buClr>
                <a:srgbClr val="000000"/>
              </a:buClr>
            </a:pPr>
            <a:endParaRPr sz="1454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781903">
              <a:lnSpc>
                <a:spcPct val="115000"/>
              </a:lnSpc>
              <a:buClr>
                <a:srgbClr val="000000"/>
              </a:buClr>
            </a:pPr>
            <a:endParaRPr sz="1454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indent="-287784" defTabSz="781903">
              <a:lnSpc>
                <a:spcPct val="115000"/>
              </a:lnSpc>
              <a:buClr>
                <a:srgbClr val="00285A"/>
              </a:buClr>
              <a:buSzPts val="1700"/>
              <a:buFont typeface="Calibri"/>
              <a:buChar char="❏"/>
            </a:pPr>
            <a:r>
              <a:rPr lang="fr-FR" sz="1454" b="1" u="sng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Festyvolley</a:t>
            </a: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83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appel à candidature</a:t>
            </a: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- Date prévue : Dimanche 11 juin 2023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defTabSz="781903">
              <a:lnSpc>
                <a:spcPct val="115000"/>
              </a:lnSpc>
              <a:buClr>
                <a:srgbClr val="000000"/>
              </a:buClr>
            </a:pP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defTabSz="781903">
              <a:lnSpc>
                <a:spcPct val="115000"/>
              </a:lnSpc>
              <a:buClr>
                <a:srgbClr val="000000"/>
              </a:buClr>
            </a:pP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0952" indent="-287784" defTabSz="781903">
              <a:lnSpc>
                <a:spcPct val="115000"/>
              </a:lnSpc>
              <a:buClr>
                <a:srgbClr val="00285A"/>
              </a:buClr>
              <a:buSzPts val="1700"/>
              <a:buFont typeface="Calibri"/>
              <a:buChar char="❏"/>
            </a:pPr>
            <a:r>
              <a:rPr lang="fr-FR" sz="1454" b="1" u="sng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La Ligue peut aider les clubs à recruter, à se faire connaître, à accueillir les jeunes licenciés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Elle peut aider au fonctionnement, aux projets des clubs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903" defTabSz="781903">
              <a:lnSpc>
                <a:spcPct val="115000"/>
              </a:lnSpc>
              <a:buClr>
                <a:srgbClr val="000000"/>
              </a:buClr>
            </a:pP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795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Livret d’accueil du jeune volleyeur, guide du dirigeant… </a:t>
            </a:r>
            <a:r>
              <a:rPr lang="fr-FR" sz="1283" b="1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différents outils et dispositifs existent</a:t>
            </a:r>
            <a:r>
              <a:rPr lang="fr-FR" sz="1283" b="1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et sont disponibles auprès de la Ligue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84795" defTabSz="781903">
              <a:lnSpc>
                <a:spcPct val="115000"/>
              </a:lnSpc>
              <a:buClr>
                <a:srgbClr val="000000"/>
              </a:buClr>
            </a:pP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Vos contacts : Maud </a:t>
            </a:r>
            <a:r>
              <a:rPr lang="fr-FR" sz="1283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chargeprojets.volley.pdl@orange.fr</a:t>
            </a:r>
            <a:r>
              <a:rPr lang="fr-FR" sz="1283" kern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 et la Commission Régionale Développement et Communication. </a:t>
            </a:r>
            <a:endParaRPr sz="1283" kern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5899340" y="1003062"/>
            <a:ext cx="2401140" cy="34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78" tIns="78178" rIns="78178" bIns="78178" anchor="t" anchorCtr="0">
            <a:spAutoFit/>
          </a:bodyPr>
          <a:lstStyle/>
          <a:p>
            <a:pPr defTabSz="781903">
              <a:buClr>
                <a:srgbClr val="000000"/>
              </a:buClr>
            </a:pPr>
            <a:endParaRPr sz="119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7DCED1-6CB4-4676-A4B7-3C86B946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9" y="20408"/>
            <a:ext cx="9162289" cy="68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63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FC11BB-03DF-4B57-B6AE-75C72B45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23" y="116632"/>
            <a:ext cx="8601367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BA74527B-A2E4-4F3E-8C1C-67E41EC9D32E}"/>
              </a:ext>
            </a:extLst>
          </p:cNvPr>
          <p:cNvSpPr txBox="1"/>
          <p:nvPr/>
        </p:nvSpPr>
        <p:spPr>
          <a:xfrm>
            <a:off x="-26988" y="620688"/>
            <a:ext cx="9170988" cy="61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2100850" bIns="91425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Dispositifs dont vous pouvez faire bénéficier vos licenciés :</a:t>
            </a:r>
            <a:endParaRPr kern="0" dirty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238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❏"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Lycéens, étudiants :</a:t>
            </a:r>
            <a:r>
              <a:rPr lang="fr-FR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u="sng" kern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E-</a:t>
            </a:r>
            <a:r>
              <a:rPr lang="fr-FR" b="1" u="sng" kern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Pass</a:t>
            </a:r>
            <a:r>
              <a:rPr lang="fr-FR" b="1" u="sng" kern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 Région Pays de la Loire</a:t>
            </a:r>
            <a:endParaRPr b="1" kern="0" dirty="0">
              <a:latin typeface="Calibri"/>
              <a:ea typeface="Calibri"/>
              <a:cs typeface="Calibri"/>
              <a:sym typeface="Calibri"/>
            </a:endParaRPr>
          </a:p>
          <a:p>
            <a:pPr marL="450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Chéquier à 8 € qui permet aux jeunes lycéens et étudiants scolarisés en Pays de la Loire de bénéficier entre autre d’une remise de 16 € sur leur licence sportive (autres avantages : culture…) </a:t>
            </a:r>
          </a:p>
          <a:p>
            <a:pPr marL="450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238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❏"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Jeunes : </a:t>
            </a:r>
            <a:r>
              <a:rPr lang="fr-FR" b="1" u="sng" kern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Pass’Sport</a:t>
            </a:r>
            <a:r>
              <a:rPr lang="fr-FR" b="1" u="sng" kern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de l’Etat</a:t>
            </a:r>
            <a:r>
              <a:rPr lang="fr-FR" kern="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kern="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u="sng" kern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Informations </a:t>
            </a:r>
            <a:r>
              <a:rPr lang="fr-FR" u="sng" kern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FFVolley</a:t>
            </a:r>
            <a:endParaRPr kern="0" dirty="0">
              <a:latin typeface="Calibri"/>
              <a:ea typeface="Calibri"/>
              <a:cs typeface="Calibri"/>
              <a:sym typeface="Calibri"/>
            </a:endParaRPr>
          </a:p>
          <a:p>
            <a:pPr marL="450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Remise de 50 € sur une licence sportive pour les familles bénéficiaires de l’Allocation de Rentrée Scolaire, l’allocation d’éducation de l’enfant ou du jeune adulte handicapé. </a:t>
            </a:r>
          </a:p>
          <a:p>
            <a:pPr marL="450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kern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Nouveau : Etudiant boursier jusqu’à 28 ans révolus</a:t>
            </a:r>
            <a:endParaRPr kern="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Clubs, pour se faire rembourser : avoir un compte sur la plateforme COMPTE ASSO et cocher partenaire du dispositif : </a:t>
            </a:r>
            <a:r>
              <a:rPr lang="fr-FR" u="sng" kern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Tuto Je créé mon compte Asso simplifié</a:t>
            </a: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00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Calibri"/>
              <a:ea typeface="Calibri"/>
              <a:cs typeface="Calibri"/>
              <a:sym typeface="Calibri"/>
            </a:endParaRPr>
          </a:p>
          <a:p>
            <a:pPr marL="450000" indent="-3238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❏"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Tous :</a:t>
            </a:r>
            <a:r>
              <a:rPr lang="fr-FR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u="sng" kern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Coupons Sport ANCV</a:t>
            </a:r>
            <a:endParaRPr b="1" kern="0" dirty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rgbClr val="002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kern="0" dirty="0">
                <a:solidFill>
                  <a:srgbClr val="00285A"/>
                </a:solidFill>
                <a:latin typeface="Calibri"/>
                <a:ea typeface="Calibri"/>
                <a:cs typeface="Calibri"/>
                <a:sym typeface="Calibri"/>
              </a:rPr>
              <a:t>N’hésitez pas à contacter Maud à la Ligue</a:t>
            </a:r>
            <a:endParaRPr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208912" cy="91260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Dispositifs financiers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5376-AFE8-4D12-9CD5-25AF5FF5A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99" y="5975552"/>
            <a:ext cx="1630909" cy="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68B99E09-1258-4E63-B9CB-EAFF3E14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100392" cy="73044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Tarifs redevances 22/23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33DD2B-F0A5-44E0-8DC0-603E929F7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45" y="6151958"/>
            <a:ext cx="1630909" cy="5726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324BD2-A9B4-4400-BB98-6FADF8FC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4704"/>
            <a:ext cx="4640491" cy="53628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8DBB42-3713-4656-9511-8BEE8CB14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48"/>
          <a:stretch/>
        </p:blipFill>
        <p:spPr>
          <a:xfrm>
            <a:off x="4820003" y="764704"/>
            <a:ext cx="4323997" cy="53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3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5B63B7"/>
      </a:accent1>
      <a:accent2>
        <a:srgbClr val="5B63B7"/>
      </a:accent2>
      <a:accent3>
        <a:srgbClr val="0F22B1"/>
      </a:accent3>
      <a:accent4>
        <a:srgbClr val="5B63B7"/>
      </a:accent4>
      <a:accent5>
        <a:srgbClr val="5B63B7"/>
      </a:accent5>
      <a:accent6>
        <a:srgbClr val="5B63B7"/>
      </a:accent6>
      <a:hlink>
        <a:srgbClr val="4A66AC"/>
      </a:hlink>
      <a:folHlink>
        <a:srgbClr val="3EBBF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3">
    <a:dk1>
      <a:srgbClr val="000000"/>
    </a:dk1>
    <a:lt1>
      <a:srgbClr val="000000"/>
    </a:lt1>
    <a:dk2>
      <a:srgbClr val="000000"/>
    </a:dk2>
    <a:lt2>
      <a:srgbClr val="000000"/>
    </a:lt2>
    <a:accent1>
      <a:srgbClr val="5B63B7"/>
    </a:accent1>
    <a:accent2>
      <a:srgbClr val="5B63B7"/>
    </a:accent2>
    <a:accent3>
      <a:srgbClr val="0F22B1"/>
    </a:accent3>
    <a:accent4>
      <a:srgbClr val="5B63B7"/>
    </a:accent4>
    <a:accent5>
      <a:srgbClr val="5B63B7"/>
    </a:accent5>
    <a:accent6>
      <a:srgbClr val="5B63B7"/>
    </a:accent6>
    <a:hlink>
      <a:srgbClr val="4A66AC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831</Words>
  <Application>Microsoft Office PowerPoint</Application>
  <PresentationFormat>Affichage à l'écran (4:3)</PresentationFormat>
  <Paragraphs>154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Corbel</vt:lpstr>
      <vt:lpstr>Wingdings 2</vt:lpstr>
      <vt:lpstr>Débit</vt:lpstr>
      <vt:lpstr>Office Theme</vt:lpstr>
      <vt:lpstr>Réunion de rentrée saison 2022/2023 5/09/2022 Comité Départemental 44 de Volley Ball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Dispositifs financiers</vt:lpstr>
      <vt:lpstr>Tarifs redevances 22/23</vt:lpstr>
      <vt:lpstr>Tour des commissions</vt:lpstr>
      <vt:lpstr>Lancement saison sportive Benoit Olivier / Arnaud Pothron</vt:lpstr>
      <vt:lpstr>Commission sportive Benoit Olivier / Arnaud Pothron</vt:lpstr>
      <vt:lpstr>Commission Technique Arnaud Pothron /Jean Robert</vt:lpstr>
      <vt:lpstr>Commission Technique Formation des Jeunes</vt:lpstr>
      <vt:lpstr>Commission Technique La formation des cadres Programme</vt:lpstr>
      <vt:lpstr>Commission Arbitrage Nelly Girault</vt:lpstr>
      <vt:lpstr>Commission Arbitrage Formation Marqueurs</vt:lpstr>
      <vt:lpstr>Commission Arbitrage Formation Arbitres</vt:lpstr>
      <vt:lpstr>Commission Arbitrage Catégories d’âges</vt:lpstr>
      <vt:lpstr>Commission Arbitrage Perspectives 22/23</vt:lpstr>
      <vt:lpstr>Projets de développement</vt:lpstr>
      <vt:lpstr>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secretariat</dc:creator>
  <cp:lastModifiedBy>Yves Pennaneac'h</cp:lastModifiedBy>
  <cp:revision>141</cp:revision>
  <cp:lastPrinted>2017-06-19T09:05:23Z</cp:lastPrinted>
  <dcterms:created xsi:type="dcterms:W3CDTF">2013-06-18T07:00:28Z</dcterms:created>
  <dcterms:modified xsi:type="dcterms:W3CDTF">2022-09-06T06:32:02Z</dcterms:modified>
</cp:coreProperties>
</file>