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56" r:id="rId2"/>
    <p:sldId id="296" r:id="rId3"/>
    <p:sldId id="256" r:id="rId4"/>
    <p:sldId id="300" r:id="rId5"/>
    <p:sldId id="257" r:id="rId6"/>
    <p:sldId id="301" r:id="rId7"/>
    <p:sldId id="271" r:id="rId8"/>
    <p:sldId id="274" r:id="rId9"/>
    <p:sldId id="350" r:id="rId10"/>
    <p:sldId id="261" r:id="rId11"/>
    <p:sldId id="358" r:id="rId12"/>
    <p:sldId id="273" r:id="rId13"/>
    <p:sldId id="266" r:id="rId14"/>
    <p:sldId id="275" r:id="rId15"/>
    <p:sldId id="265" r:id="rId16"/>
    <p:sldId id="276" r:id="rId17"/>
    <p:sldId id="302" r:id="rId18"/>
    <p:sldId id="278" r:id="rId19"/>
    <p:sldId id="279" r:id="rId20"/>
    <p:sldId id="303" r:id="rId21"/>
    <p:sldId id="282" r:id="rId22"/>
    <p:sldId id="284" r:id="rId23"/>
    <p:sldId id="305" r:id="rId24"/>
    <p:sldId id="285" r:id="rId25"/>
    <p:sldId id="295" r:id="rId26"/>
    <p:sldId id="340" r:id="rId27"/>
    <p:sldId id="333" r:id="rId28"/>
    <p:sldId id="298" r:id="rId29"/>
    <p:sldId id="334" r:id="rId30"/>
    <p:sldId id="336" r:id="rId31"/>
    <p:sldId id="335" r:id="rId32"/>
    <p:sldId id="299" r:id="rId33"/>
    <p:sldId id="337" r:id="rId34"/>
    <p:sldId id="338" r:id="rId35"/>
    <p:sldId id="351" r:id="rId36"/>
    <p:sldId id="352" r:id="rId37"/>
    <p:sldId id="353" r:id="rId38"/>
    <p:sldId id="354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4RwkNA1T7EX5zJiJCkyEw==" hashData="rFcJAgS6iupFDjIH3z5NyVD5BwHZOPIg9QHE4xVQNY8FkfoqsJtf1+tG7ddhOKIvaSsF2ZHNF2sXjNuDOf/8N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C499"/>
    <a:srgbClr val="76C4B0"/>
    <a:srgbClr val="3B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75" autoAdjust="0"/>
    <p:restoredTop sz="94638" autoAdjust="0"/>
  </p:normalViewPr>
  <p:slideViewPr>
    <p:cSldViewPr snapToGrid="0">
      <p:cViewPr varScale="1">
        <p:scale>
          <a:sx n="60" d="100"/>
          <a:sy n="60" d="100"/>
        </p:scale>
        <p:origin x="33" y="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A9D70-0EAF-4F9B-963D-7BEEF8CED62F}" type="datetimeFigureOut">
              <a:rPr lang="fr-FR" smtClean="0"/>
              <a:pPr/>
              <a:t>22/09/2022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E962E-8F78-41D8-8EBF-0C19CC5F097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14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E962E-8F78-41D8-8EBF-0C19CC5F0976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229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0E962E-8F78-41D8-8EBF-0C19CC5F0976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124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8928C6-BD2B-4295-8844-6CE431234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F7BE814-F3F2-489A-A16E-5579E98B3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FAB54D-21C7-43F6-8CCF-640391A34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9407-282C-4446-8B2C-430C78EB8F91}" type="datetimeFigureOut">
              <a:rPr lang="fr-FR" smtClean="0"/>
              <a:pPr/>
              <a:t>22/09/2022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12E429-AF5D-4480-885F-3D58AA1B8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56A8D4-BD1D-4EC8-BF57-6E0405C5F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A574-8C6F-4B2A-A965-C6F61E65D7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58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99AEE6-F611-42C0-ACCD-DBCA2E4E6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39E6E7E-C2F1-488E-8292-8B68B4579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73FC6A-E65F-43CD-93DC-A758953C3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9407-282C-4446-8B2C-430C78EB8F91}" type="datetimeFigureOut">
              <a:rPr lang="fr-FR" smtClean="0"/>
              <a:pPr/>
              <a:t>22/09/2022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1CC750-786B-46D1-84BF-7A4FF3923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F5CC25-54D1-4C52-801C-1ADCC677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A574-8C6F-4B2A-A965-C6F61E65D7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470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6D25750-7EE6-4938-97C2-7C0E22F601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76D5A6E-BF37-4A28-9BEF-23FA357BE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D8C7CF-27AA-4AE0-9847-94B77DD5F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9407-282C-4446-8B2C-430C78EB8F91}" type="datetimeFigureOut">
              <a:rPr lang="fr-FR" smtClean="0"/>
              <a:pPr/>
              <a:t>22/09/2022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1E8AF9-935E-45B1-8468-6012FC35B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5F0BA7-7818-4EB9-B388-C899C8E2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A574-8C6F-4B2A-A965-C6F61E65D7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76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D53E94-2BCB-4086-B375-0169A0914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73D2BA-1DDC-4978-AF27-CF82A1DFA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9EDE94-7A18-4CE7-B525-44315BACB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9407-282C-4446-8B2C-430C78EB8F91}" type="datetimeFigureOut">
              <a:rPr lang="fr-FR" smtClean="0"/>
              <a:pPr/>
              <a:t>22/09/2022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6BC87E-7B06-47E9-AD64-676458C28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576DFC-49C1-4940-B7A3-E80F36EA3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A574-8C6F-4B2A-A965-C6F61E65D7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130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5BAC04-EC78-4B40-B5B8-FEE2A42D0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B87718-1EF0-47E2-9800-186D6F2DA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794264-F35D-49B9-B2C4-21447568E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9407-282C-4446-8B2C-430C78EB8F91}" type="datetimeFigureOut">
              <a:rPr lang="fr-FR" smtClean="0"/>
              <a:pPr/>
              <a:t>22/09/2022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236F1F-0CC4-4421-8B84-62FFB504D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E44202-7BD0-4041-A162-A81DBD522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A574-8C6F-4B2A-A965-C6F61E65D7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57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3591C3-3860-4244-8FEF-0CE0091E7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AEC005-99F3-491E-B454-E2884E9C5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8B49C83-88C0-43A7-B779-9C988D97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75512A-B29B-4E75-AD14-D35445020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9407-282C-4446-8B2C-430C78EB8F91}" type="datetimeFigureOut">
              <a:rPr lang="fr-FR" smtClean="0"/>
              <a:pPr/>
              <a:t>22/09/2022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4A8DE5-4EC7-44F7-B342-7496E3EBA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8158E6-6672-4A2D-9398-814E0F360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A574-8C6F-4B2A-A965-C6F61E65D7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43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16FA92-4C1D-4D8E-B96A-07B1D58B3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B09F87-016A-4738-8474-6513239F5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82317C-A549-412D-9185-965F7EA63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A1302B-5BE3-4FEB-A6BB-D3294B8DF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BF8CE74-B8FA-4073-82F6-A4031074EF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F0AD092-35B7-4BD6-9D12-84F044620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9407-282C-4446-8B2C-430C78EB8F91}" type="datetimeFigureOut">
              <a:rPr lang="fr-FR" smtClean="0"/>
              <a:pPr/>
              <a:t>22/09/2022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812D892-E314-4CEC-BCEC-CA2ED8701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B1160B5-0F3D-4F2D-868B-D9F0702A1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A574-8C6F-4B2A-A965-C6F61E65D7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191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EE2CEF-EC45-43A6-A44A-D5F14CA76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F91916E-0998-4BE5-AEA5-ECFA5144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9407-282C-4446-8B2C-430C78EB8F91}" type="datetimeFigureOut">
              <a:rPr lang="fr-FR" smtClean="0"/>
              <a:pPr/>
              <a:t>22/09/2022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DFBB0B0-FEDC-4F67-B129-7F27A9219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9635093-2CA7-4993-BE20-D1A2D1C6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A574-8C6F-4B2A-A965-C6F61E65D7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26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AC26111-F540-422A-A614-255538CDC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9407-282C-4446-8B2C-430C78EB8F91}" type="datetimeFigureOut">
              <a:rPr lang="fr-FR" smtClean="0"/>
              <a:pPr/>
              <a:t>22/09/2022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B49DC2-F551-4B7A-9338-C8FBFA1A1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630F44-4D33-4827-BCCE-6ADE668D4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A574-8C6F-4B2A-A965-C6F61E65D7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04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AFBDC4-9A32-4055-A57B-ED97CA708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C7FC76-1C9B-464D-98A7-7680BE9F4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2A4E29-C8B0-4EC7-8DD5-04E70C9DA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214D3E-5AA5-4504-BA8C-C3B087697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9407-282C-4446-8B2C-430C78EB8F91}" type="datetimeFigureOut">
              <a:rPr lang="fr-FR" smtClean="0"/>
              <a:pPr/>
              <a:t>22/09/2022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8B337B-BF2A-415B-9FF3-D00CFC8F7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C79EF6-8113-4ACD-B50A-A432629F2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A574-8C6F-4B2A-A965-C6F61E65D7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923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FFEB2C-0B5D-417E-B64C-2C54BEA11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3BB1EE2-9620-4CCA-8B5A-A88FE99CA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26F757-293B-46D1-A060-27352B71B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115DC8-9C5E-4B47-8365-75F919A9D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9407-282C-4446-8B2C-430C78EB8F91}" type="datetimeFigureOut">
              <a:rPr lang="fr-FR" smtClean="0"/>
              <a:pPr/>
              <a:t>22/09/2022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2695E4-564B-4BAA-AD93-FFA76C93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47CFD3-DF0F-4885-A154-56982E52C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A574-8C6F-4B2A-A965-C6F61E65D7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32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08992FC-D1F7-4B22-BF9F-7789052FD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BDE2D4-35DB-4AD5-8B72-ADDFB1AF5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A44FA3-5832-4A30-9453-6EF73BE3A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19407-282C-4446-8B2C-430C78EB8F91}" type="datetimeFigureOut">
              <a:rPr lang="fr-FR" smtClean="0"/>
              <a:pPr/>
              <a:t>22/09/2022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C94AD1-3124-43FB-B08A-6C30E2DB2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7C9186-D224-43BE-A1EF-FD7E4E062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CA574-8C6F-4B2A-A965-C6F61E65D7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79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1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1.svg"/><Relationship Id="rId9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075013F-D79E-71E2-56FD-8FC67D9EA45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5463" y="245447"/>
            <a:ext cx="1680895" cy="2021777"/>
          </a:xfrm>
          <a:prstGeom prst="rect">
            <a:avLst/>
          </a:prstGeom>
        </p:spPr>
      </p:pic>
      <p:pic>
        <p:nvPicPr>
          <p:cNvPr id="5" name="Picture 4" descr="logo-FFvolley2017(1)">
            <a:extLst>
              <a:ext uri="{FF2B5EF4-FFF2-40B4-BE49-F238E27FC236}">
                <a16:creationId xmlns:a16="http://schemas.microsoft.com/office/drawing/2014/main" id="{EFD4D8AA-509F-646D-3F6F-E3C5229BB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165" y="650543"/>
            <a:ext cx="1580372" cy="116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DEBE57F-37EC-E5F0-8659-6E77DFE77DE5}"/>
              </a:ext>
            </a:extLst>
          </p:cNvPr>
          <p:cNvSpPr txBox="1"/>
          <p:nvPr/>
        </p:nvSpPr>
        <p:spPr>
          <a:xfrm>
            <a:off x="866824" y="2514600"/>
            <a:ext cx="1057379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AIDE À LA FEUILLE DE MATCH ÉLECTRONIQUE SIMPLIFIÉE</a:t>
            </a:r>
          </a:p>
          <a:p>
            <a:pPr algn="ctr"/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LES ÉQUIPES ÉVOLUANT EN : </a:t>
            </a:r>
          </a:p>
          <a:p>
            <a:pPr algn="ctr"/>
            <a:endParaRPr lang="fr-FR" sz="28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8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DÉPARTEMENTAL</a:t>
            </a:r>
          </a:p>
        </p:txBody>
      </p:sp>
    </p:spTree>
    <p:extLst>
      <p:ext uri="{BB962C8B-B14F-4D97-AF65-F5344CB8AC3E}">
        <p14:creationId xmlns:p14="http://schemas.microsoft.com/office/powerpoint/2010/main" val="2311893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52BDA7C-21B6-4B55-B930-50041564148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93" y="193964"/>
            <a:ext cx="6429192" cy="4811458"/>
          </a:xfrm>
          <a:prstGeom prst="rect">
            <a:avLst/>
          </a:prstGeom>
        </p:spPr>
      </p:pic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2FF6E062-FAD6-48A5-8EF3-D6BA392837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1" y="1836706"/>
            <a:ext cx="6548634" cy="491147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6C5D2CC-B5D9-4E54-8BAD-E4F2C46B7A90}"/>
              </a:ext>
            </a:extLst>
          </p:cNvPr>
          <p:cNvSpPr txBox="1"/>
          <p:nvPr/>
        </p:nvSpPr>
        <p:spPr>
          <a:xfrm>
            <a:off x="6913418" y="547687"/>
            <a:ext cx="5174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SELECTIONNEZ LE MATCH (pour lequel vous êtes là)</a:t>
            </a:r>
          </a:p>
          <a:p>
            <a:r>
              <a:rPr lang="fr-FR" b="1" dirty="0"/>
              <a:t>EN CLIQUANT DESSUS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BC3A70F1-36CC-4AE5-BC07-7B450EB03698}"/>
              </a:ext>
            </a:extLst>
          </p:cNvPr>
          <p:cNvCxnSpPr>
            <a:cxnSpLocks/>
          </p:cNvCxnSpPr>
          <p:nvPr/>
        </p:nvCxnSpPr>
        <p:spPr>
          <a:xfrm>
            <a:off x="8149064" y="1836706"/>
            <a:ext cx="577569" cy="92333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D8EEFF45-2F8C-42E5-9E35-7F2A4CDF1895}"/>
              </a:ext>
            </a:extLst>
          </p:cNvPr>
          <p:cNvSpPr txBox="1"/>
          <p:nvPr/>
        </p:nvSpPr>
        <p:spPr>
          <a:xfrm>
            <a:off x="8580499" y="5663982"/>
            <a:ext cx="2406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</a:rPr>
              <a:t>PUIS :</a:t>
            </a:r>
          </a:p>
          <a:p>
            <a:r>
              <a:rPr lang="fr-FR" b="1" dirty="0">
                <a:solidFill>
                  <a:srgbClr val="FFFF00"/>
                </a:solidFill>
              </a:rPr>
              <a:t>LANCEZ LE MATCH 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BE6A25B-2815-47ED-8E46-DA7E873D461D}"/>
              </a:ext>
            </a:extLst>
          </p:cNvPr>
          <p:cNvCxnSpPr>
            <a:cxnSpLocks/>
          </p:cNvCxnSpPr>
          <p:nvPr/>
        </p:nvCxnSpPr>
        <p:spPr>
          <a:xfrm flipV="1">
            <a:off x="9783969" y="5504624"/>
            <a:ext cx="229339" cy="440000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E3E36E82-7934-4EFA-B5A9-05225D004074}"/>
              </a:ext>
            </a:extLst>
          </p:cNvPr>
          <p:cNvCxnSpPr>
            <a:cxnSpLocks/>
          </p:cNvCxnSpPr>
          <p:nvPr/>
        </p:nvCxnSpPr>
        <p:spPr>
          <a:xfrm flipH="1">
            <a:off x="6317673" y="1192470"/>
            <a:ext cx="687953" cy="156756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0814E3DB-30C9-415E-9FFD-6BAFAF5A79B3}"/>
              </a:ext>
            </a:extLst>
          </p:cNvPr>
          <p:cNvSpPr txBox="1"/>
          <p:nvPr/>
        </p:nvSpPr>
        <p:spPr>
          <a:xfrm>
            <a:off x="7862454" y="135540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VÉRIFIEZ LES DONNÉES DU MATCH</a:t>
            </a:r>
          </a:p>
        </p:txBody>
      </p:sp>
    </p:spTree>
    <p:extLst>
      <p:ext uri="{BB962C8B-B14F-4D97-AF65-F5344CB8AC3E}">
        <p14:creationId xmlns:p14="http://schemas.microsoft.com/office/powerpoint/2010/main" val="68693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DFC5BD4-0315-1942-FFB7-23CD87F6E640}"/>
              </a:ext>
            </a:extLst>
          </p:cNvPr>
          <p:cNvSpPr txBox="1"/>
          <p:nvPr/>
        </p:nvSpPr>
        <p:spPr>
          <a:xfrm>
            <a:off x="2511513" y="3576863"/>
            <a:ext cx="7724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b="1" dirty="0"/>
              <a:t>SI VOTRE MATCH NE SE TROUVE PAS SUR LA TABLETTE, </a:t>
            </a:r>
            <a:r>
              <a:rPr lang="fr-FR" b="1" u="sng" dirty="0">
                <a:highlight>
                  <a:srgbClr val="FFFF00"/>
                </a:highlight>
              </a:rPr>
              <a:t>SUIVEZ CE LIEN</a:t>
            </a:r>
          </a:p>
          <a:p>
            <a:pPr marL="285750" indent="-285750">
              <a:buFontTx/>
              <a:buChar char="-"/>
            </a:pPr>
            <a:endParaRPr lang="fr-FR" b="1" dirty="0"/>
          </a:p>
          <a:p>
            <a:pPr marL="285750" indent="-285750">
              <a:buFontTx/>
              <a:buChar char="-"/>
            </a:pPr>
            <a:r>
              <a:rPr lang="fr-FR" b="1" dirty="0"/>
              <a:t>SI VOUS SOUHAITEZ VOUS ENTRAINER SUR LE COMPTE TEST, </a:t>
            </a:r>
            <a:r>
              <a:rPr lang="fr-FR" b="1" u="sng" dirty="0">
                <a:highlight>
                  <a:srgbClr val="FFFF00"/>
                </a:highlight>
              </a:rPr>
              <a:t>SUIVEZ CE LIEN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F3CA65E-5A49-07CA-FB73-2EFBD5F4459C}"/>
              </a:ext>
            </a:extLst>
          </p:cNvPr>
          <p:cNvSpPr txBox="1"/>
          <p:nvPr/>
        </p:nvSpPr>
        <p:spPr>
          <a:xfrm>
            <a:off x="2767962" y="1727200"/>
            <a:ext cx="7211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PROCÉDURE POUR LA CRÉATION D’UN MATCH ET POUR UN MATCH TEST </a:t>
            </a:r>
            <a:r>
              <a:rPr lang="fr-FR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269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A7FC2726-39F9-4FBB-88DE-55C0745384CC}"/>
              </a:ext>
            </a:extLst>
          </p:cNvPr>
          <p:cNvSpPr txBox="1"/>
          <p:nvPr/>
        </p:nvSpPr>
        <p:spPr>
          <a:xfrm>
            <a:off x="4091015" y="137067"/>
            <a:ext cx="3413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VOUS OBTENEZ L’ECRAN SUIVANT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5BD3EB0-1F9A-4F1D-8AB8-BBFE8E62189A}"/>
              </a:ext>
            </a:extLst>
          </p:cNvPr>
          <p:cNvSpPr txBox="1"/>
          <p:nvPr/>
        </p:nvSpPr>
        <p:spPr>
          <a:xfrm>
            <a:off x="7743670" y="1704109"/>
            <a:ext cx="43294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TOUTES LES INFORMATIONS SUR LE MATCH</a:t>
            </a:r>
          </a:p>
          <a:p>
            <a:r>
              <a:rPr lang="fr-FR" b="1" dirty="0">
                <a:solidFill>
                  <a:srgbClr val="FF0000"/>
                </a:solidFill>
              </a:rPr>
              <a:t>SONT PRE-REMPLIES</a:t>
            </a:r>
          </a:p>
          <a:p>
            <a:endParaRPr lang="fr-FR" b="1" dirty="0"/>
          </a:p>
          <a:p>
            <a:endParaRPr lang="fr-FR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93" y="1155025"/>
            <a:ext cx="7682845" cy="447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E6929E1-034E-DEBA-567A-BAF875DE2969}"/>
              </a:ext>
            </a:extLst>
          </p:cNvPr>
          <p:cNvSpPr txBox="1"/>
          <p:nvPr/>
        </p:nvSpPr>
        <p:spPr>
          <a:xfrm>
            <a:off x="8017329" y="2960915"/>
            <a:ext cx="40337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À PARTIR DE CET ÉCRAN</a:t>
            </a:r>
          </a:p>
          <a:p>
            <a:r>
              <a:rPr lang="fr-FR" b="1" dirty="0"/>
              <a:t>L’ARBITRE DEVRA D’ABORD RENSEIGNER</a:t>
            </a:r>
          </a:p>
          <a:p>
            <a:r>
              <a:rPr lang="fr-FR" b="1" dirty="0"/>
              <a:t>LE PAVÉ « OFFICIELS »</a:t>
            </a:r>
          </a:p>
        </p:txBody>
      </p:sp>
    </p:spTree>
    <p:extLst>
      <p:ext uri="{BB962C8B-B14F-4D97-AF65-F5344CB8AC3E}">
        <p14:creationId xmlns:p14="http://schemas.microsoft.com/office/powerpoint/2010/main" val="278518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9F542E9-0DF0-426A-93AD-FB5E3412849D}"/>
              </a:ext>
            </a:extLst>
          </p:cNvPr>
          <p:cNvSpPr txBox="1"/>
          <p:nvPr/>
        </p:nvSpPr>
        <p:spPr>
          <a:xfrm>
            <a:off x="7921336" y="1480533"/>
            <a:ext cx="4270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COMPLETER  LES OFFICIELS EN CLIQUANT SUR</a:t>
            </a:r>
          </a:p>
          <a:p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3635CE-A3E3-4583-AD9F-71A267C960C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9239" y="2116282"/>
            <a:ext cx="449621" cy="36933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2FD17E0-F383-4B75-978B-9B10FAE4052F}"/>
              </a:ext>
            </a:extLst>
          </p:cNvPr>
          <p:cNvSpPr txBox="1"/>
          <p:nvPr/>
        </p:nvSpPr>
        <p:spPr>
          <a:xfrm>
            <a:off x="7933112" y="2852847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- ARBITRE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16E736A9-3AC7-4F9A-959F-C2F8364EB8BE}"/>
              </a:ext>
            </a:extLst>
          </p:cNvPr>
          <p:cNvCxnSpPr>
            <a:cxnSpLocks/>
          </p:cNvCxnSpPr>
          <p:nvPr/>
        </p:nvCxnSpPr>
        <p:spPr>
          <a:xfrm flipH="1" flipV="1">
            <a:off x="7587343" y="1964871"/>
            <a:ext cx="1031896" cy="21227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93" y="1155025"/>
            <a:ext cx="7682845" cy="447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96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752" y="1027522"/>
            <a:ext cx="9733985" cy="568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4A9628A-ACF2-4C66-B7FB-A1A5AD30235A}"/>
              </a:ext>
            </a:extLst>
          </p:cNvPr>
          <p:cNvSpPr txBox="1"/>
          <p:nvPr/>
        </p:nvSpPr>
        <p:spPr>
          <a:xfrm>
            <a:off x="2056502" y="389660"/>
            <a:ext cx="819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DANS L’ONGLET « AJOUTER UN OFFICIEL » SÉLECTIONNER LE </a:t>
            </a:r>
            <a:r>
              <a:rPr lang="fr-FR" b="1" dirty="0">
                <a:solidFill>
                  <a:srgbClr val="FF0000"/>
                </a:solidFill>
              </a:rPr>
              <a:t>1 ER ARBITRE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ACB1B54C-9CB1-4616-9083-4482EAE13228}"/>
              </a:ext>
            </a:extLst>
          </p:cNvPr>
          <p:cNvCxnSpPr>
            <a:cxnSpLocks/>
          </p:cNvCxnSpPr>
          <p:nvPr/>
        </p:nvCxnSpPr>
        <p:spPr>
          <a:xfrm>
            <a:off x="3158837" y="716973"/>
            <a:ext cx="6198177" cy="230158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49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530" y="287286"/>
            <a:ext cx="9254493" cy="540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708619C-5A00-4252-A56D-633CE2FB64C8}"/>
              </a:ext>
            </a:extLst>
          </p:cNvPr>
          <p:cNvSpPr txBox="1"/>
          <p:nvPr/>
        </p:nvSpPr>
        <p:spPr>
          <a:xfrm>
            <a:off x="8367579" y="2252602"/>
            <a:ext cx="372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L’ARBITRE POURRA ENSUITE VALIDER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58D2E0B2-B284-458A-8799-69CA0E7AAF41}"/>
              </a:ext>
            </a:extLst>
          </p:cNvPr>
          <p:cNvCxnSpPr>
            <a:cxnSpLocks/>
          </p:cNvCxnSpPr>
          <p:nvPr/>
        </p:nvCxnSpPr>
        <p:spPr>
          <a:xfrm flipH="1">
            <a:off x="8583283" y="2698702"/>
            <a:ext cx="1217077" cy="263242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03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C37DBB7-049D-4FAF-8E43-8F01354B4D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755" y="785054"/>
            <a:ext cx="7780282" cy="450188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DB80CEA-4BA5-48D7-9351-A3FC8EB95208}"/>
              </a:ext>
            </a:extLst>
          </p:cNvPr>
          <p:cNvSpPr txBox="1"/>
          <p:nvPr/>
        </p:nvSpPr>
        <p:spPr>
          <a:xfrm>
            <a:off x="8035478" y="5387017"/>
            <a:ext cx="395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VOUS OBTENEZ POUR CHAQUE JOUEUR</a:t>
            </a:r>
          </a:p>
          <a:p>
            <a:r>
              <a:rPr lang="fr-FR" b="1" dirty="0"/>
              <a:t>L’ÉCRAN SUIVANT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4D310A10-A64C-4A2C-A790-DA960AC3A7D4}"/>
              </a:ext>
            </a:extLst>
          </p:cNvPr>
          <p:cNvGrpSpPr/>
          <p:nvPr/>
        </p:nvGrpSpPr>
        <p:grpSpPr>
          <a:xfrm>
            <a:off x="7940587" y="1356013"/>
            <a:ext cx="4251413" cy="923330"/>
            <a:chOff x="7940587" y="1506681"/>
            <a:chExt cx="4251413" cy="923330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79D234E4-B718-4619-84F8-1286001017EC}"/>
                </a:ext>
              </a:extLst>
            </p:cNvPr>
            <p:cNvSpPr txBox="1"/>
            <p:nvPr/>
          </p:nvSpPr>
          <p:spPr>
            <a:xfrm>
              <a:off x="7940587" y="1506681"/>
              <a:ext cx="42514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SAISIR LES NOMS DES JOUEURS</a:t>
              </a:r>
            </a:p>
            <a:p>
              <a:r>
                <a:rPr lang="fr-FR" b="1" dirty="0"/>
                <a:t>EN APPUYANT SUR LE            DE CHAQUE</a:t>
              </a:r>
            </a:p>
            <a:p>
              <a:r>
                <a:rPr lang="fr-FR" b="1" dirty="0"/>
                <a:t>ÉQUIPE</a:t>
              </a:r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ECE0F27-4E41-44EA-847E-C51379537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1506" y="1783680"/>
              <a:ext cx="449621" cy="369332"/>
            </a:xfrm>
            <a:prstGeom prst="rect">
              <a:avLst/>
            </a:prstGeom>
          </p:spPr>
        </p:pic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CDC66996-0B4F-467C-ABB7-9430F5E7AA07}"/>
              </a:ext>
            </a:extLst>
          </p:cNvPr>
          <p:cNvSpPr txBox="1"/>
          <p:nvPr/>
        </p:nvSpPr>
        <p:spPr>
          <a:xfrm>
            <a:off x="3756314" y="145473"/>
            <a:ext cx="3188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COMPOSITION DES ÉQUIPES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2234B50-376F-4905-9FFB-CBDB1567D944}"/>
              </a:ext>
            </a:extLst>
          </p:cNvPr>
          <p:cNvGrpSpPr/>
          <p:nvPr/>
        </p:nvGrpSpPr>
        <p:grpSpPr>
          <a:xfrm>
            <a:off x="809625" y="5826725"/>
            <a:ext cx="5762631" cy="885802"/>
            <a:chOff x="809625" y="5826725"/>
            <a:chExt cx="5762631" cy="885802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9E6A397A-FB29-48B9-9F3F-C060555EAAB4}"/>
                </a:ext>
              </a:extLst>
            </p:cNvPr>
            <p:cNvSpPr txBox="1"/>
            <p:nvPr/>
          </p:nvSpPr>
          <p:spPr>
            <a:xfrm>
              <a:off x="1543056" y="6066196"/>
              <a:ext cx="502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highlight>
                    <a:srgbClr val="FFFF00"/>
                  </a:highlight>
                </a:rPr>
                <a:t>PAR DEFAUT L’EQUIPE RECEVANTE EST À GAUCHE</a:t>
              </a:r>
            </a:p>
            <a:p>
              <a:endParaRPr lang="fr-FR" b="1" dirty="0"/>
            </a:p>
          </p:txBody>
        </p:sp>
        <p:pic>
          <p:nvPicPr>
            <p:cNvPr id="1028" name="Picture 4" descr="Signe D Attention : images, photos et images vectorielles de stock |  Shutterstock">
              <a:extLst>
                <a:ext uri="{FF2B5EF4-FFF2-40B4-BE49-F238E27FC236}">
                  <a16:creationId xmlns:a16="http://schemas.microsoft.com/office/drawing/2014/main" id="{5AE96E0E-7978-419C-9914-E5582DC14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625" y="5826725"/>
              <a:ext cx="793606" cy="813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D828A159-7EDB-42E5-8DC7-58AE410EA326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3756314" y="1441450"/>
            <a:ext cx="6385192" cy="37622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419C3E4B-1F57-452D-B697-14240AC8400B}"/>
              </a:ext>
            </a:extLst>
          </p:cNvPr>
          <p:cNvSpPr txBox="1"/>
          <p:nvPr/>
        </p:nvSpPr>
        <p:spPr>
          <a:xfrm>
            <a:off x="8038369" y="2293332"/>
            <a:ext cx="3519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LA SAISIE DES JOUEURS</a:t>
            </a:r>
          </a:p>
          <a:p>
            <a:r>
              <a:rPr lang="fr-FR" b="1" dirty="0">
                <a:solidFill>
                  <a:srgbClr val="FF0000"/>
                </a:solidFill>
              </a:rPr>
              <a:t>DE L’ÉQUIPE LOCALE SE FAIT SOIT :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FDEC7CA-F852-4006-8580-3AA8A198E56E}"/>
              </a:ext>
            </a:extLst>
          </p:cNvPr>
          <p:cNvSpPr txBox="1"/>
          <p:nvPr/>
        </p:nvSpPr>
        <p:spPr>
          <a:xfrm>
            <a:off x="7989509" y="2948547"/>
            <a:ext cx="1984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- EN MANUEL</a:t>
            </a:r>
          </a:p>
          <a:p>
            <a:r>
              <a:rPr lang="fr-FR" b="1" dirty="0">
                <a:solidFill>
                  <a:srgbClr val="0070C0"/>
                </a:solidFill>
              </a:rPr>
              <a:t>- PAR LE COLLECTIF</a:t>
            </a:r>
          </a:p>
          <a:p>
            <a:r>
              <a:rPr lang="fr-FR" b="1" dirty="0">
                <a:solidFill>
                  <a:srgbClr val="0070C0"/>
                </a:solidFill>
              </a:rPr>
              <a:t>- PAR LE CLUB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497B21E-F066-42B5-9F10-E1DE73ED08AC}"/>
              </a:ext>
            </a:extLst>
          </p:cNvPr>
          <p:cNvSpPr txBox="1"/>
          <p:nvPr/>
        </p:nvSpPr>
        <p:spPr>
          <a:xfrm>
            <a:off x="7997189" y="3856110"/>
            <a:ext cx="3880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LA SAISIE DES JOUEURS </a:t>
            </a:r>
            <a:r>
              <a:rPr lang="fr-FR" b="1" dirty="0">
                <a:solidFill>
                  <a:srgbClr val="FF0000"/>
                </a:solidFill>
              </a:rPr>
              <a:t>DE L’ÉQUIPE VISITEUSE SE FAIT UNIQUEMENT</a:t>
            </a:r>
          </a:p>
          <a:p>
            <a:r>
              <a:rPr lang="fr-FR" b="1" dirty="0">
                <a:solidFill>
                  <a:srgbClr val="0070C0"/>
                </a:solidFill>
              </a:rPr>
              <a:t>-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0070C0"/>
                </a:solidFill>
              </a:rPr>
              <a:t>EN MANUEL</a:t>
            </a:r>
          </a:p>
          <a:p>
            <a:r>
              <a:rPr lang="fr-FR" b="1" dirty="0">
                <a:solidFill>
                  <a:srgbClr val="00B0F0"/>
                </a:solidFill>
              </a:rPr>
              <a:t>-</a:t>
            </a:r>
            <a:r>
              <a:rPr lang="fr-FR" b="1" dirty="0"/>
              <a:t> ou </a:t>
            </a:r>
            <a:r>
              <a:rPr lang="fr-FR" b="1" dirty="0">
                <a:solidFill>
                  <a:srgbClr val="0070C0"/>
                </a:solidFill>
              </a:rPr>
              <a:t>PAR LE COLLECTIF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42812B3-1CC3-1C92-78AF-393B608A1F97}"/>
              </a:ext>
            </a:extLst>
          </p:cNvPr>
          <p:cNvSpPr txBox="1"/>
          <p:nvPr/>
        </p:nvSpPr>
        <p:spPr>
          <a:xfrm>
            <a:off x="1365250" y="537237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CHAQUE RESPONSABLE D’ÉQUIPE (COACH OU CAPITAINE) REMPLIT LA COMPOSITION DE SON ÉQUIPE</a:t>
            </a:r>
          </a:p>
        </p:txBody>
      </p:sp>
    </p:spTree>
    <p:extLst>
      <p:ext uri="{BB962C8B-B14F-4D97-AF65-F5344CB8AC3E}">
        <p14:creationId xmlns:p14="http://schemas.microsoft.com/office/powerpoint/2010/main" val="51546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9211E1F-7177-4D5C-AC4F-5E9EB70B4DD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442" y="733202"/>
            <a:ext cx="7533609" cy="473350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F59C064-5E91-4210-B325-8A850BCB3F48}"/>
              </a:ext>
            </a:extLst>
          </p:cNvPr>
          <p:cNvSpPr txBox="1"/>
          <p:nvPr/>
        </p:nvSpPr>
        <p:spPr>
          <a:xfrm>
            <a:off x="3756314" y="54813"/>
            <a:ext cx="3188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COMPOSITION DES ÉQUIPES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47D0D6BD-2A51-46C2-A588-0F86D1456B23}"/>
              </a:ext>
            </a:extLst>
          </p:cNvPr>
          <p:cNvCxnSpPr>
            <a:cxnSpLocks/>
          </p:cNvCxnSpPr>
          <p:nvPr/>
        </p:nvCxnSpPr>
        <p:spPr>
          <a:xfrm flipH="1">
            <a:off x="4849586" y="2609850"/>
            <a:ext cx="3380014" cy="18777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0C60E991-8424-4062-8D72-4CA2E203279F}"/>
              </a:ext>
            </a:extLst>
          </p:cNvPr>
          <p:cNvSpPr txBox="1"/>
          <p:nvPr/>
        </p:nvSpPr>
        <p:spPr>
          <a:xfrm>
            <a:off x="8315244" y="2195438"/>
            <a:ext cx="33419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2</a:t>
            </a:r>
            <a:r>
              <a:rPr lang="fr-FR" b="1" baseline="30000" dirty="0">
                <a:solidFill>
                  <a:srgbClr val="FF0000"/>
                </a:solidFill>
              </a:rPr>
              <a:t>ÈME</a:t>
            </a:r>
            <a:r>
              <a:rPr lang="fr-FR" b="1" dirty="0">
                <a:solidFill>
                  <a:srgbClr val="FF0000"/>
                </a:solidFill>
              </a:rPr>
              <a:t> ÉTAPE </a:t>
            </a:r>
            <a:r>
              <a:rPr lang="fr-FR" b="1" dirty="0"/>
              <a:t>: DANS LE COLLECTIF </a:t>
            </a:r>
          </a:p>
          <a:p>
            <a:r>
              <a:rPr lang="fr-FR" b="1" dirty="0"/>
              <a:t>SÉLECTIONNEZ UN PAR UN LES</a:t>
            </a:r>
          </a:p>
          <a:p>
            <a:r>
              <a:rPr lang="fr-FR" b="1" dirty="0"/>
              <a:t>JOUEURS</a:t>
            </a:r>
          </a:p>
          <a:p>
            <a:r>
              <a:rPr lang="fr-FR" b="1" dirty="0"/>
              <a:t>LES CHAMPS : NOM, PRÉNOM ET</a:t>
            </a:r>
          </a:p>
          <a:p>
            <a:r>
              <a:rPr lang="fr-FR" b="1" dirty="0"/>
              <a:t>LICENCE SE REMPLISSENT</a:t>
            </a:r>
          </a:p>
          <a:p>
            <a:r>
              <a:rPr lang="fr-FR" b="1" dirty="0"/>
              <a:t>AUTOMATIQUEMENT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32B818F-BBA7-452A-9737-E18B3E5C3DCA}"/>
              </a:ext>
            </a:extLst>
          </p:cNvPr>
          <p:cNvSpPr txBox="1"/>
          <p:nvPr/>
        </p:nvSpPr>
        <p:spPr>
          <a:xfrm>
            <a:off x="8315244" y="1143684"/>
            <a:ext cx="3490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1</a:t>
            </a:r>
            <a:r>
              <a:rPr lang="fr-FR" b="1" baseline="30000" dirty="0">
                <a:solidFill>
                  <a:srgbClr val="FF0000"/>
                </a:solidFill>
              </a:rPr>
              <a:t>ÈRE</a:t>
            </a:r>
            <a:r>
              <a:rPr lang="fr-FR" b="1" dirty="0">
                <a:solidFill>
                  <a:srgbClr val="FF0000"/>
                </a:solidFill>
              </a:rPr>
              <a:t> ÉTAPE </a:t>
            </a:r>
            <a:r>
              <a:rPr lang="fr-FR" b="1" dirty="0"/>
              <a:t>: VOUS DEVEZ INSCRIRE</a:t>
            </a:r>
          </a:p>
          <a:p>
            <a:r>
              <a:rPr lang="fr-FR" b="1" dirty="0"/>
              <a:t>LE N° DU JOUEUR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8A469094-4A4F-489F-A728-2999425D97DB}"/>
              </a:ext>
            </a:extLst>
          </p:cNvPr>
          <p:cNvCxnSpPr>
            <a:cxnSpLocks/>
          </p:cNvCxnSpPr>
          <p:nvPr/>
        </p:nvCxnSpPr>
        <p:spPr>
          <a:xfrm flipH="1">
            <a:off x="1603250" y="1466850"/>
            <a:ext cx="6626350" cy="72858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A4F8AF93-382B-4E11-83BA-6C507B14795E}"/>
              </a:ext>
            </a:extLst>
          </p:cNvPr>
          <p:cNvSpPr txBox="1"/>
          <p:nvPr/>
        </p:nvSpPr>
        <p:spPr>
          <a:xfrm>
            <a:off x="313459" y="5545435"/>
            <a:ext cx="11130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SI VOUS NE TROUVEZ PAS UN JOUEUR DE L’ÉQUIPE </a:t>
            </a:r>
            <a:r>
              <a:rPr lang="fr-FR" b="1" dirty="0">
                <a:solidFill>
                  <a:srgbClr val="FF0000"/>
                </a:solidFill>
              </a:rPr>
              <a:t>LOCALE</a:t>
            </a:r>
            <a:r>
              <a:rPr lang="fr-FR" b="1" dirty="0"/>
              <a:t> DANS LE « COLLECTIF » VOUS POUVEZ LE RECHERCHER </a:t>
            </a:r>
          </a:p>
          <a:p>
            <a:r>
              <a:rPr lang="fr-FR" b="1" dirty="0"/>
              <a:t>DANS </a:t>
            </a:r>
            <a:r>
              <a:rPr lang="fr-FR" b="1" dirty="0">
                <a:solidFill>
                  <a:srgbClr val="FF0000"/>
                </a:solidFill>
              </a:rPr>
              <a:t>LE CLUB OU L’INSCRIRE EN MANUEL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F2980F0-E81B-4DA7-A867-B6CA294D6883}"/>
              </a:ext>
            </a:extLst>
          </p:cNvPr>
          <p:cNvSpPr txBox="1"/>
          <p:nvPr/>
        </p:nvSpPr>
        <p:spPr>
          <a:xfrm>
            <a:off x="313459" y="6147626"/>
            <a:ext cx="10157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SI VOUS NE TROUVEZ PAS UN JOUEUR DE L’ÉQUIPE </a:t>
            </a:r>
            <a:r>
              <a:rPr lang="fr-FR" b="1" dirty="0">
                <a:solidFill>
                  <a:srgbClr val="FF0000"/>
                </a:solidFill>
              </a:rPr>
              <a:t>ADVERSE</a:t>
            </a:r>
            <a:r>
              <a:rPr lang="fr-FR" b="1" dirty="0"/>
              <a:t> DANS LE « COLLECTIF » VOUS NE POURREZ </a:t>
            </a:r>
          </a:p>
          <a:p>
            <a:r>
              <a:rPr lang="fr-FR" b="1" dirty="0"/>
              <a:t>L’INSCRIRE </a:t>
            </a:r>
            <a:r>
              <a:rPr lang="fr-FR" b="1" dirty="0">
                <a:solidFill>
                  <a:srgbClr val="FF0000"/>
                </a:solidFill>
              </a:rPr>
              <a:t>QU’EN MANUEL </a:t>
            </a:r>
          </a:p>
        </p:txBody>
      </p:sp>
    </p:spTree>
    <p:extLst>
      <p:ext uri="{BB962C8B-B14F-4D97-AF65-F5344CB8AC3E}">
        <p14:creationId xmlns:p14="http://schemas.microsoft.com/office/powerpoint/2010/main" val="337716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9211E1F-7177-4D5C-AC4F-5E9EB70B4DD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5181" y="446810"/>
            <a:ext cx="8484178" cy="533076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DB4CF74-FE75-4C82-9155-B035A02D1373}"/>
              </a:ext>
            </a:extLst>
          </p:cNvPr>
          <p:cNvSpPr txBox="1"/>
          <p:nvPr/>
        </p:nvSpPr>
        <p:spPr>
          <a:xfrm>
            <a:off x="935181" y="5879857"/>
            <a:ext cx="6556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SI LE LIBÉRO EST IDENTIFIÉ VOUS POUVEZ COCHER LA CASE LIBÉRO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47D0D6BD-2A51-46C2-A588-0F86D1456B23}"/>
              </a:ext>
            </a:extLst>
          </p:cNvPr>
          <p:cNvCxnSpPr>
            <a:cxnSpLocks/>
          </p:cNvCxnSpPr>
          <p:nvPr/>
        </p:nvCxnSpPr>
        <p:spPr>
          <a:xfrm flipH="1" flipV="1">
            <a:off x="2156115" y="2337955"/>
            <a:ext cx="2053576" cy="365740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EF59C064-5E91-4210-B325-8A850BCB3F48}"/>
              </a:ext>
            </a:extLst>
          </p:cNvPr>
          <p:cNvSpPr txBox="1"/>
          <p:nvPr/>
        </p:nvSpPr>
        <p:spPr>
          <a:xfrm>
            <a:off x="3756314" y="54813"/>
            <a:ext cx="3188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COMPOSITION DES ÉQUIPES</a:t>
            </a:r>
          </a:p>
        </p:txBody>
      </p:sp>
    </p:spTree>
    <p:extLst>
      <p:ext uri="{BB962C8B-B14F-4D97-AF65-F5344CB8AC3E}">
        <p14:creationId xmlns:p14="http://schemas.microsoft.com/office/powerpoint/2010/main" val="346801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461201A-8D70-4370-9742-68CE1CC85EBB}"/>
              </a:ext>
            </a:extLst>
          </p:cNvPr>
          <p:cNvSpPr txBox="1"/>
          <p:nvPr/>
        </p:nvSpPr>
        <p:spPr>
          <a:xfrm>
            <a:off x="8066033" y="2413337"/>
            <a:ext cx="41744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VOUS POUVEZ RENSEIGNER LES LIBEROS </a:t>
            </a:r>
          </a:p>
          <a:p>
            <a:r>
              <a:rPr lang="fr-FR" b="1" dirty="0"/>
              <a:t>SI CE N’EST DÉJÀ FAIT</a:t>
            </a:r>
          </a:p>
          <a:p>
            <a:r>
              <a:rPr lang="fr-FR" b="1" dirty="0"/>
              <a:t>EN CLIQUANT SUR LE CRAYON DU JOUEUR </a:t>
            </a:r>
          </a:p>
          <a:p>
            <a:r>
              <a:rPr lang="fr-FR" b="1" dirty="0"/>
              <a:t>CONCERNÉ</a:t>
            </a:r>
          </a:p>
          <a:p>
            <a:endParaRPr lang="fr-FR" b="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9918806-8EA0-424D-957F-4695A411273C}"/>
              </a:ext>
            </a:extLst>
          </p:cNvPr>
          <p:cNvSpPr txBox="1"/>
          <p:nvPr/>
        </p:nvSpPr>
        <p:spPr>
          <a:xfrm>
            <a:off x="3756314" y="284018"/>
            <a:ext cx="3188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COMPOSITION DES ÉQUIPES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58C155D-87A7-4FE7-AEB5-2E47C7D86CFA}"/>
              </a:ext>
            </a:extLst>
          </p:cNvPr>
          <p:cNvSpPr txBox="1"/>
          <p:nvPr/>
        </p:nvSpPr>
        <p:spPr>
          <a:xfrm>
            <a:off x="8132618" y="4315691"/>
            <a:ext cx="3832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POUR SÉLECTIONNER LES CAPITAINES </a:t>
            </a:r>
          </a:p>
          <a:p>
            <a:r>
              <a:rPr lang="fr-FR" b="1" dirty="0"/>
              <a:t>CLIQUEZ UNE FOIS SUR SON NUMÉRO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DE6AF5B-E055-4C14-9752-E8FFF2A893F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623" y="1213758"/>
            <a:ext cx="7776752" cy="4860470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CF931074-2ADE-469A-B565-19974120AB9F}"/>
              </a:ext>
            </a:extLst>
          </p:cNvPr>
          <p:cNvCxnSpPr>
            <a:cxnSpLocks/>
          </p:cNvCxnSpPr>
          <p:nvPr/>
        </p:nvCxnSpPr>
        <p:spPr>
          <a:xfrm flipH="1">
            <a:off x="3664527" y="3020292"/>
            <a:ext cx="4375117" cy="45180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D35700EC-33F4-4540-A59E-CE350420C016}"/>
              </a:ext>
            </a:extLst>
          </p:cNvPr>
          <p:cNvCxnSpPr>
            <a:cxnSpLocks/>
          </p:cNvCxnSpPr>
          <p:nvPr/>
        </p:nvCxnSpPr>
        <p:spPr>
          <a:xfrm flipH="1" flipV="1">
            <a:off x="4281055" y="3581400"/>
            <a:ext cx="3784978" cy="110644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37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3">
            <a:extLst>
              <a:ext uri="{FF2B5EF4-FFF2-40B4-BE49-F238E27FC236}">
                <a16:creationId xmlns:a16="http://schemas.microsoft.com/office/drawing/2014/main" id="{BA6CFEF1-1EE0-4C15-9CD7-A5D5DC16A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8315" y="1936029"/>
            <a:ext cx="734536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dirty="0"/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fr-FR" altLang="fr-FR" sz="1800" dirty="0">
                <a:latin typeface="Arial" panose="020B0604020202020204" pitchFamily="34" charset="0"/>
              </a:rPr>
              <a:t>ERGONOMIQUE, EFFICACE ET INTUITIVE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fr-FR" altLang="fr-FR" sz="1800" dirty="0">
                <a:latin typeface="Arial" panose="020B0604020202020204" pitchFamily="34" charset="0"/>
              </a:rPr>
              <a:t>DONNÉES VÉRIFIÉES, GARANTIES, ET SANS ÉQUIVOQUE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/>
          </a:p>
          <a:p>
            <a:pPr>
              <a:spcBef>
                <a:spcPct val="0"/>
              </a:spcBef>
              <a:buNone/>
            </a:pPr>
            <a:r>
              <a:rPr lang="fr-FR" altLang="fr-FR" sz="1800" b="1" dirty="0">
                <a:latin typeface="Arial" panose="020B0604020202020204" pitchFamily="34" charset="0"/>
              </a:rPr>
              <a:t>CONNEXION INTERNET INDISPENSABLE POUR CHARGER LES MATCHS ET L’ENVOI DE LA FDME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</a:rPr>
              <a:t>MAIS UTILISATION SANS CONNEXION À INTERNET POSSIBLE LORS DU MATCH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 dirty="0"/>
          </a:p>
        </p:txBody>
      </p:sp>
      <p:pic>
        <p:nvPicPr>
          <p:cNvPr id="10" name="Picture 4" descr="logo-FFvolley2017(1)">
            <a:extLst>
              <a:ext uri="{FF2B5EF4-FFF2-40B4-BE49-F238E27FC236}">
                <a16:creationId xmlns:a16="http://schemas.microsoft.com/office/drawing/2014/main" id="{48AEECC0-EDD2-4917-87D9-51B8E4674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408" y="391516"/>
            <a:ext cx="1580372" cy="116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5E4489C3-E690-4FF2-AFF2-DBA2A3628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238" y="815326"/>
            <a:ext cx="793345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2800" b="1" dirty="0">
                <a:solidFill>
                  <a:srgbClr val="FF0000"/>
                </a:solidFill>
                <a:latin typeface="Arial" panose="020B0604020202020204" pitchFamily="34" charset="0"/>
              </a:rPr>
              <a:t>LA FEUILLE DE MATCH ÉLECTRONIQUE SIMPLIFIEE (FDME)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38D98C-238E-47A5-9C8B-DCAE1E71BA5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498" y="186290"/>
            <a:ext cx="1680895" cy="2021777"/>
          </a:xfrm>
          <a:prstGeom prst="rect">
            <a:avLst/>
          </a:prstGeom>
        </p:spPr>
      </p:pic>
      <p:sp>
        <p:nvSpPr>
          <p:cNvPr id="6" name="ZoneTexte 3">
            <a:extLst>
              <a:ext uri="{FF2B5EF4-FFF2-40B4-BE49-F238E27FC236}">
                <a16:creationId xmlns:a16="http://schemas.microsoft.com/office/drawing/2014/main" id="{BA6CFEF1-1EE0-4C15-9CD7-A5D5DC16A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008" y="5168058"/>
            <a:ext cx="79464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EN DEPARTEMENTAL, LA FEUILLE DE MATCH SIMPLIFIÉE EST ACTIVÉE PAR DEFAUT</a:t>
            </a:r>
          </a:p>
        </p:txBody>
      </p:sp>
    </p:spTree>
    <p:extLst>
      <p:ext uri="{BB962C8B-B14F-4D97-AF65-F5344CB8AC3E}">
        <p14:creationId xmlns:p14="http://schemas.microsoft.com/office/powerpoint/2010/main" val="306536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2035 0.00439 0.31571 -0.18436 0.30633 -0.28429 C 0.29696 -0.38423 0.06395 -0.59588 -0.05639 -0.60028 C -0.17673 -0.60467 -0.42537 -0.41013 -0.41599 -0.31043 C -0.40661 -0.21073 -0.12034 -0.0044 0 0 Z " pathEditMode="relative" ptsTypes="aaaaa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allAtOnce"/>
      <p:bldP spid="6" grpId="2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6D74231B-06C8-47E4-88C8-0FD280C12633}"/>
              </a:ext>
            </a:extLst>
          </p:cNvPr>
          <p:cNvSpPr txBox="1"/>
          <p:nvPr/>
        </p:nvSpPr>
        <p:spPr>
          <a:xfrm>
            <a:off x="3756314" y="284018"/>
            <a:ext cx="3188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COMPOSITION DES ÉQUIPES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1FAED4C-3618-4831-96AC-A03931096CC8}"/>
              </a:ext>
            </a:extLst>
          </p:cNvPr>
          <p:cNvSpPr txBox="1"/>
          <p:nvPr/>
        </p:nvSpPr>
        <p:spPr>
          <a:xfrm>
            <a:off x="680607" y="865909"/>
            <a:ext cx="10546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VOICI VOTRE FEUILLE DE MATCH QUAND VOUS AVEZ TERMINÉ DE RENTRER LA COMPOSITION DES ÉQUIPES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0176F9C-4C1E-4F3F-929D-DD3C3AAFA7F9}"/>
              </a:ext>
            </a:extLst>
          </p:cNvPr>
          <p:cNvSpPr txBox="1"/>
          <p:nvPr/>
        </p:nvSpPr>
        <p:spPr>
          <a:xfrm>
            <a:off x="8941699" y="1617035"/>
            <a:ext cx="2389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LA LISTE DES JOUEURS </a:t>
            </a:r>
          </a:p>
          <a:p>
            <a:r>
              <a:rPr lang="fr-FR" b="1" dirty="0">
                <a:solidFill>
                  <a:srgbClr val="FF0000"/>
                </a:solidFill>
              </a:rPr>
              <a:t>POUR CHAQUE ÉQUIPE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941FDDF-3D6A-4844-9AE6-2E5E1A5DC6ED}"/>
              </a:ext>
            </a:extLst>
          </p:cNvPr>
          <p:cNvSpPr txBox="1"/>
          <p:nvPr/>
        </p:nvSpPr>
        <p:spPr>
          <a:xfrm>
            <a:off x="8988186" y="4071630"/>
            <a:ext cx="2804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LA LISTE DES ENCADRANTS </a:t>
            </a:r>
          </a:p>
          <a:p>
            <a:r>
              <a:rPr lang="fr-FR" b="1" dirty="0">
                <a:solidFill>
                  <a:srgbClr val="FF0000"/>
                </a:solidFill>
              </a:rPr>
              <a:t>POUR CHAQUE ÉQUIPE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37F1C4A-8A9F-47D6-859C-48F9FA31071D}"/>
              </a:ext>
            </a:extLst>
          </p:cNvPr>
          <p:cNvSpPr txBox="1"/>
          <p:nvPr/>
        </p:nvSpPr>
        <p:spPr>
          <a:xfrm>
            <a:off x="8965092" y="2537428"/>
            <a:ext cx="2520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LES CAPITAINES CERCLÉS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7356E9F-486F-429E-BFFC-88A4969AB30F}"/>
              </a:ext>
            </a:extLst>
          </p:cNvPr>
          <p:cNvSpPr txBox="1"/>
          <p:nvPr/>
        </p:nvSpPr>
        <p:spPr>
          <a:xfrm>
            <a:off x="8988186" y="3273765"/>
            <a:ext cx="234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LES LIBÉROS EN JAUNE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B1F292E-505B-42C0-9AA5-9825E0A71144}"/>
              </a:ext>
            </a:extLst>
          </p:cNvPr>
          <p:cNvSpPr txBox="1"/>
          <p:nvPr/>
        </p:nvSpPr>
        <p:spPr>
          <a:xfrm>
            <a:off x="8988186" y="5023435"/>
            <a:ext cx="2575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LE NOMBRE DE JOUEURS</a:t>
            </a:r>
          </a:p>
          <a:p>
            <a:r>
              <a:rPr lang="fr-FR" b="1" dirty="0"/>
              <a:t> INSCRITS PAR ÉQUIPE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142EEFE-B452-4A14-A1F5-0F80E000F40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22" y="1351418"/>
            <a:ext cx="8057434" cy="4519260"/>
          </a:xfrm>
          <a:prstGeom prst="rect">
            <a:avLst/>
          </a:prstGeom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7A6F4A8B-9279-46C4-AB04-C204C49CEBA6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4463143" y="2055247"/>
            <a:ext cx="4501949" cy="66684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8165BBB4-B05D-4DB3-AD5C-BFE7A18446F2}"/>
              </a:ext>
            </a:extLst>
          </p:cNvPr>
          <p:cNvCxnSpPr>
            <a:cxnSpLocks/>
          </p:cNvCxnSpPr>
          <p:nvPr/>
        </p:nvCxnSpPr>
        <p:spPr>
          <a:xfrm flipH="1" flipV="1">
            <a:off x="533650" y="3241422"/>
            <a:ext cx="8332764" cy="24555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088DA707-BC56-4BCD-AF0F-42D109AEC189}"/>
              </a:ext>
            </a:extLst>
          </p:cNvPr>
          <p:cNvCxnSpPr>
            <a:cxnSpLocks/>
          </p:cNvCxnSpPr>
          <p:nvPr/>
        </p:nvCxnSpPr>
        <p:spPr>
          <a:xfrm flipH="1" flipV="1">
            <a:off x="5023299" y="1828282"/>
            <a:ext cx="3918400" cy="34567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4D2AEB1D-D470-4A0B-9E7D-D7140AB8F116}"/>
              </a:ext>
            </a:extLst>
          </p:cNvPr>
          <p:cNvCxnSpPr>
            <a:cxnSpLocks/>
          </p:cNvCxnSpPr>
          <p:nvPr/>
        </p:nvCxnSpPr>
        <p:spPr>
          <a:xfrm flipH="1" flipV="1">
            <a:off x="1104900" y="1828282"/>
            <a:ext cx="7836799" cy="345673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F98ABDA8-32AA-1BA9-ECB5-866C7DD846F1}"/>
              </a:ext>
            </a:extLst>
          </p:cNvPr>
          <p:cNvSpPr txBox="1"/>
          <p:nvPr/>
        </p:nvSpPr>
        <p:spPr>
          <a:xfrm>
            <a:off x="103413" y="5955973"/>
            <a:ext cx="8829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b="1" dirty="0">
              <a:solidFill>
                <a:srgbClr val="FF0000"/>
              </a:solidFill>
            </a:endParaRPr>
          </a:p>
          <a:p>
            <a:r>
              <a:rPr lang="fr-FR" b="1" dirty="0">
                <a:solidFill>
                  <a:srgbClr val="FF0000"/>
                </a:solidFill>
              </a:rPr>
              <a:t>A CE STADE L’ARBITRE DOIT IMPÉRATIVEMENT VÉRIFIER LA VALIDITÉ DE CHAQUE LICENCE !</a:t>
            </a:r>
          </a:p>
        </p:txBody>
      </p:sp>
    </p:spTree>
    <p:extLst>
      <p:ext uri="{BB962C8B-B14F-4D97-AF65-F5344CB8AC3E}">
        <p14:creationId xmlns:p14="http://schemas.microsoft.com/office/powerpoint/2010/main" val="238581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3" grpId="0"/>
      <p:bldP spid="20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F4E16C55-D501-4EA9-9DD9-F21C032F6DD4}"/>
              </a:ext>
            </a:extLst>
          </p:cNvPr>
          <p:cNvSpPr txBox="1"/>
          <p:nvPr/>
        </p:nvSpPr>
        <p:spPr>
          <a:xfrm>
            <a:off x="198534" y="5110024"/>
            <a:ext cx="56175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APRES TIRAGE AU SORT ET</a:t>
            </a:r>
          </a:p>
          <a:p>
            <a:r>
              <a:rPr lang="fr-FR" b="1" dirty="0"/>
              <a:t>AVANT LA SIGNATURE DES CAPITAINES ET ENTRAINEURS, </a:t>
            </a:r>
          </a:p>
          <a:p>
            <a:r>
              <a:rPr lang="fr-FR" b="1" dirty="0"/>
              <a:t>SELON LE CHOIX DE L’ÉQUIPE QUI A GAGNÉ LE TAS</a:t>
            </a:r>
          </a:p>
          <a:p>
            <a:r>
              <a:rPr lang="fr-FR" b="1" dirty="0"/>
              <a:t>VOUS POUVEZ INVERSER LES ÉQUIPES</a:t>
            </a:r>
          </a:p>
          <a:p>
            <a:r>
              <a:rPr lang="fr-FR" b="1" dirty="0"/>
              <a:t>SUR VOTRE TABLETTE EN CLIQUANT</a:t>
            </a:r>
          </a:p>
          <a:p>
            <a:r>
              <a:rPr lang="fr-FR" b="1" dirty="0"/>
              <a:t>SUR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5EC100D-47CD-45B4-96C8-25CB967711FB}"/>
              </a:ext>
            </a:extLst>
          </p:cNvPr>
          <p:cNvSpPr txBox="1"/>
          <p:nvPr/>
        </p:nvSpPr>
        <p:spPr>
          <a:xfrm>
            <a:off x="7371652" y="5592544"/>
            <a:ext cx="4621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ET INDIQUER L’ÉQUIPE QUI A LE SERVICE</a:t>
            </a:r>
          </a:p>
          <a:p>
            <a:r>
              <a:rPr lang="fr-FR" b="1" dirty="0"/>
              <a:t>EN CLIQUANT SUR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4901AFA-F665-43B1-8A74-5B087CF916A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386" y="41679"/>
            <a:ext cx="8557892" cy="4978862"/>
          </a:xfrm>
          <a:prstGeom prst="rect">
            <a:avLst/>
          </a:prstGeom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A11BE423-0FFA-4617-834F-46317BBA7E34}"/>
              </a:ext>
            </a:extLst>
          </p:cNvPr>
          <p:cNvCxnSpPr>
            <a:cxnSpLocks/>
          </p:cNvCxnSpPr>
          <p:nvPr/>
        </p:nvCxnSpPr>
        <p:spPr>
          <a:xfrm flipH="1" flipV="1">
            <a:off x="1850103" y="455291"/>
            <a:ext cx="7407006" cy="54604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F0EAB6F4-459E-45D3-80C3-3E179BE2DC2B}"/>
              </a:ext>
            </a:extLst>
          </p:cNvPr>
          <p:cNvCxnSpPr>
            <a:cxnSpLocks/>
          </p:cNvCxnSpPr>
          <p:nvPr/>
        </p:nvCxnSpPr>
        <p:spPr>
          <a:xfrm flipV="1">
            <a:off x="1130300" y="408722"/>
            <a:ext cx="4432300" cy="61254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856F9CF2-3571-4FF4-A709-F0310BB176B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890" y="6489700"/>
            <a:ext cx="287685" cy="32153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B0F04A0-C1F7-4134-8D26-F8D427D9FCF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57109" y="5915709"/>
            <a:ext cx="695330" cy="276227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576C4493-B13E-4F8B-A048-343B62E3F4B8}"/>
              </a:ext>
            </a:extLst>
          </p:cNvPr>
          <p:cNvSpPr txBox="1"/>
          <p:nvPr/>
        </p:nvSpPr>
        <p:spPr>
          <a:xfrm>
            <a:off x="9952439" y="6281133"/>
            <a:ext cx="6169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(si Dax au service)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186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CEFB432-EABF-4888-A1DC-E19711457F6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1358" y="706528"/>
            <a:ext cx="8791614" cy="492299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5CDD5E4-3857-42A1-B3EB-1961CCA3D047}"/>
              </a:ext>
            </a:extLst>
          </p:cNvPr>
          <p:cNvSpPr txBox="1"/>
          <p:nvPr/>
        </p:nvSpPr>
        <p:spPr>
          <a:xfrm>
            <a:off x="3862818" y="136242"/>
            <a:ext cx="3188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COMPOSITION DES ÉQUIPES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4B187EC3-6B99-401B-9041-2D17BB5F9026}"/>
              </a:ext>
            </a:extLst>
          </p:cNvPr>
          <p:cNvGrpSpPr/>
          <p:nvPr/>
        </p:nvGrpSpPr>
        <p:grpSpPr>
          <a:xfrm>
            <a:off x="2597728" y="5398077"/>
            <a:ext cx="6394956" cy="878486"/>
            <a:chOff x="2597728" y="5398077"/>
            <a:chExt cx="6394956" cy="878486"/>
          </a:xfrm>
        </p:grpSpPr>
        <p:cxnSp>
          <p:nvCxnSpPr>
            <p:cNvPr id="5" name="Connecteur droit avec flèche 4">
              <a:extLst>
                <a:ext uri="{FF2B5EF4-FFF2-40B4-BE49-F238E27FC236}">
                  <a16:creationId xmlns:a16="http://schemas.microsoft.com/office/drawing/2014/main" id="{083AE3F3-6E05-4E25-8230-14C718E257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15864" y="5398077"/>
              <a:ext cx="625513" cy="58002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F7839E98-D6AE-4341-940F-798911C56A39}"/>
                </a:ext>
              </a:extLst>
            </p:cNvPr>
            <p:cNvSpPr txBox="1"/>
            <p:nvPr/>
          </p:nvSpPr>
          <p:spPr>
            <a:xfrm>
              <a:off x="2597728" y="5907231"/>
              <a:ext cx="6394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APRES SIGNATURE DES CAPITAINES ET ENTRAINEURS </a:t>
              </a:r>
              <a:r>
                <a:rPr lang="fr-FR" b="1" dirty="0">
                  <a:solidFill>
                    <a:srgbClr val="FF0000"/>
                  </a:solidFill>
                  <a:sym typeface="Wingdings" pitchFamily="2" charset="2"/>
                </a:rPr>
                <a:t></a:t>
              </a:r>
              <a:r>
                <a:rPr lang="fr-FR" b="1" dirty="0">
                  <a:solidFill>
                    <a:srgbClr val="FF0000"/>
                  </a:solidFill>
                </a:rPr>
                <a:t> VALIDER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304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B085503F-B177-4AF3-BD8E-967F363BDADC}"/>
              </a:ext>
            </a:extLst>
          </p:cNvPr>
          <p:cNvSpPr txBox="1"/>
          <p:nvPr/>
        </p:nvSpPr>
        <p:spPr>
          <a:xfrm>
            <a:off x="3756314" y="284018"/>
            <a:ext cx="3188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COMPOSITION DES ÉQUIPES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6271264-A4CA-4780-B9B4-845482AA0B61}"/>
              </a:ext>
            </a:extLst>
          </p:cNvPr>
          <p:cNvSpPr txBox="1"/>
          <p:nvPr/>
        </p:nvSpPr>
        <p:spPr>
          <a:xfrm>
            <a:off x="1395846" y="762015"/>
            <a:ext cx="1194954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APRES LE TIRAGE AU SORT, CONTROLE DE LA FEUILLE DE MATCH</a:t>
            </a:r>
          </a:p>
          <a:p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86F5058-3883-4451-A175-4DCC4217F967}"/>
              </a:ext>
            </a:extLst>
          </p:cNvPr>
          <p:cNvSpPr txBox="1"/>
          <p:nvPr/>
        </p:nvSpPr>
        <p:spPr>
          <a:xfrm>
            <a:off x="8172720" y="1653135"/>
            <a:ext cx="37629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CONTRÔLE : </a:t>
            </a:r>
          </a:p>
          <a:p>
            <a:r>
              <a:rPr lang="fr-FR" sz="2000" b="1" dirty="0">
                <a:solidFill>
                  <a:srgbClr val="FF0000"/>
                </a:solidFill>
              </a:rPr>
              <a:t>- DU NOMBRE DE JOUEURS</a:t>
            </a:r>
          </a:p>
          <a:p>
            <a:r>
              <a:rPr lang="fr-FR" sz="2000" b="1" dirty="0">
                <a:solidFill>
                  <a:srgbClr val="FF0000"/>
                </a:solidFill>
              </a:rPr>
              <a:t>- DES NUMÉROS DE MAILLOTS</a:t>
            </a:r>
          </a:p>
          <a:p>
            <a:r>
              <a:rPr lang="fr-FR" sz="2000" b="1" dirty="0">
                <a:solidFill>
                  <a:srgbClr val="FF0000"/>
                </a:solidFill>
              </a:rPr>
              <a:t>- DES CAPITAINES</a:t>
            </a:r>
          </a:p>
          <a:p>
            <a:r>
              <a:rPr lang="fr-FR" sz="2000" b="1" dirty="0">
                <a:solidFill>
                  <a:srgbClr val="FF0000"/>
                </a:solidFill>
              </a:rPr>
              <a:t>- DES LIBÉROS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ACA391F-CE16-45ED-AD17-ED68FB02ABA7}"/>
              </a:ext>
            </a:extLst>
          </p:cNvPr>
          <p:cNvSpPr txBox="1"/>
          <p:nvPr/>
        </p:nvSpPr>
        <p:spPr>
          <a:xfrm>
            <a:off x="8056820" y="3633595"/>
            <a:ext cx="39433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 CE STADE IL EST ENCORE POSSIBLE </a:t>
            </a:r>
          </a:p>
          <a:p>
            <a:r>
              <a:rPr lang="fr-FR" b="1" dirty="0"/>
              <a:t>DE CORRIGER LES DONNÉES DU MATCH</a:t>
            </a:r>
          </a:p>
          <a:p>
            <a:r>
              <a:rPr lang="fr-FR" b="1" dirty="0"/>
              <a:t>EN ENTRANT DANS LE CADENAS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D3430980-C18D-4E76-A883-35DEC007CFB5}"/>
              </a:ext>
            </a:extLst>
          </p:cNvPr>
          <p:cNvGrpSpPr/>
          <p:nvPr/>
        </p:nvGrpSpPr>
        <p:grpSpPr>
          <a:xfrm>
            <a:off x="906607" y="5912831"/>
            <a:ext cx="8001866" cy="853225"/>
            <a:chOff x="906607" y="6063643"/>
            <a:chExt cx="8001866" cy="853225"/>
          </a:xfrm>
        </p:grpSpPr>
        <p:pic>
          <p:nvPicPr>
            <p:cNvPr id="14" name="Picture 4" descr="Signe D Attention : images, photos et images vectorielles de stock |  Shutterstock">
              <a:extLst>
                <a:ext uri="{FF2B5EF4-FFF2-40B4-BE49-F238E27FC236}">
                  <a16:creationId xmlns:a16="http://schemas.microsoft.com/office/drawing/2014/main" id="{D431A06F-7E69-4172-9867-AB6E803EE0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607" y="6063643"/>
              <a:ext cx="714375" cy="732692"/>
            </a:xfrm>
            <a:prstGeom prst="rect">
              <a:avLst/>
            </a:prstGeom>
            <a:solidFill>
              <a:srgbClr val="FFC000"/>
            </a:solidFill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2AAFAD2D-B13A-4146-96ED-20DF9FF8D636}"/>
                </a:ext>
              </a:extLst>
            </p:cNvPr>
            <p:cNvSpPr txBox="1"/>
            <p:nvPr/>
          </p:nvSpPr>
          <p:spPr>
            <a:xfrm>
              <a:off x="1620982" y="6270537"/>
              <a:ext cx="72874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highlight>
                    <a:srgbClr val="FFFF00"/>
                  </a:highlight>
                </a:rPr>
                <a:t>SI LES DONNEES SONT MODIFIÉES LES CAPITAINES ET ENTRAINEURS DEVRONT SIGNER À NOUVEAU</a:t>
              </a:r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39C3BC51-4F90-41E8-8110-E4E6F5657A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727" y="1640122"/>
            <a:ext cx="7637047" cy="427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6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55" y="1317444"/>
            <a:ext cx="7630534" cy="390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4">
            <a:extLst>
              <a:ext uri="{FF2B5EF4-FFF2-40B4-BE49-F238E27FC236}">
                <a16:creationId xmlns:a16="http://schemas.microsoft.com/office/drawing/2014/main" id="{C4C47197-FF19-4165-B576-933B49A8C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843" y="84042"/>
            <a:ext cx="66976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COMPOSITION DES EQUIPES </a:t>
            </a:r>
            <a:r>
              <a:rPr lang="fr-FR" altLang="fr-FR" sz="1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VALIDÉES</a:t>
            </a:r>
          </a:p>
        </p:txBody>
      </p:sp>
      <p:sp>
        <p:nvSpPr>
          <p:cNvPr id="8" name="Bulle narrative : rectangle à coins arrondis 7">
            <a:extLst>
              <a:ext uri="{FF2B5EF4-FFF2-40B4-BE49-F238E27FC236}">
                <a16:creationId xmlns:a16="http://schemas.microsoft.com/office/drawing/2014/main" id="{E80AD209-8A7F-4B65-926C-142E9E82ACFD}"/>
              </a:ext>
            </a:extLst>
          </p:cNvPr>
          <p:cNvSpPr/>
          <p:nvPr/>
        </p:nvSpPr>
        <p:spPr>
          <a:xfrm>
            <a:off x="125161" y="2914603"/>
            <a:ext cx="2204142" cy="905370"/>
          </a:xfrm>
          <a:prstGeom prst="wedgeRoundRectCallout">
            <a:avLst>
              <a:gd name="adj1" fmla="val 104003"/>
              <a:gd name="adj2" fmla="val 17889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Accès Cadenas pour toutes </a:t>
            </a:r>
            <a:r>
              <a:rPr lang="fr-FR" dirty="0" err="1">
                <a:solidFill>
                  <a:sysClr val="windowText" lastClr="000000"/>
                </a:solidFill>
              </a:rPr>
              <a:t>modifs</a:t>
            </a:r>
            <a:r>
              <a:rPr lang="fr-FR" dirty="0">
                <a:solidFill>
                  <a:sysClr val="windowText" lastClr="000000"/>
                </a:solidFill>
              </a:rPr>
              <a:t>…</a:t>
            </a:r>
          </a:p>
        </p:txBody>
      </p:sp>
      <p:sp>
        <p:nvSpPr>
          <p:cNvPr id="9" name="Bulle narrative : rectangle à coins arrondis 8">
            <a:extLst>
              <a:ext uri="{FF2B5EF4-FFF2-40B4-BE49-F238E27FC236}">
                <a16:creationId xmlns:a16="http://schemas.microsoft.com/office/drawing/2014/main" id="{A1D01D33-D857-4C39-8F0E-D4BA4BD9E6CE}"/>
              </a:ext>
            </a:extLst>
          </p:cNvPr>
          <p:cNvSpPr/>
          <p:nvPr/>
        </p:nvSpPr>
        <p:spPr>
          <a:xfrm>
            <a:off x="5170849" y="607229"/>
            <a:ext cx="2543908" cy="988647"/>
          </a:xfrm>
          <a:prstGeom prst="wedgeRoundRectCallout">
            <a:avLst>
              <a:gd name="adj1" fmla="val -107785"/>
              <a:gd name="adj2" fmla="val 17469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Choix des modifications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4F5C82CE-3802-4DB6-9386-B10A587993D9}"/>
              </a:ext>
            </a:extLst>
          </p:cNvPr>
          <p:cNvGrpSpPr/>
          <p:nvPr/>
        </p:nvGrpSpPr>
        <p:grpSpPr>
          <a:xfrm>
            <a:off x="7686738" y="335759"/>
            <a:ext cx="4505263" cy="2415886"/>
            <a:chOff x="7686738" y="335759"/>
            <a:chExt cx="4505263" cy="2415886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CCAFC38C-E0E1-4717-9871-0153CC24B844}"/>
                </a:ext>
              </a:extLst>
            </p:cNvPr>
            <p:cNvSpPr/>
            <p:nvPr/>
          </p:nvSpPr>
          <p:spPr>
            <a:xfrm>
              <a:off x="7686739" y="335759"/>
              <a:ext cx="4505262" cy="241588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B519738-F5B4-43F2-9AD1-D5476131FEBF}"/>
                </a:ext>
              </a:extLst>
            </p:cNvPr>
            <p:cNvSpPr txBox="1"/>
            <p:nvPr/>
          </p:nvSpPr>
          <p:spPr>
            <a:xfrm>
              <a:off x="7686738" y="1523875"/>
              <a:ext cx="413927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AUCUNE MODIFICATION CONCERNANT </a:t>
              </a:r>
            </a:p>
            <a:p>
              <a:r>
                <a:rPr lang="fr-FR" b="1" dirty="0"/>
                <a:t>LES DONNÉES DU MATCH N’EST POSSIBLE</a:t>
              </a:r>
            </a:p>
            <a:p>
              <a:r>
                <a:rPr lang="fr-FR" b="1" dirty="0"/>
                <a:t>LORSQUE LE MATCH EST LANCÉ</a:t>
              </a:r>
            </a:p>
            <a:p>
              <a:endParaRPr lang="fr-FR" b="1" dirty="0"/>
            </a:p>
          </p:txBody>
        </p: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97532406-8F80-47D9-BD42-65D901395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34212" y="574937"/>
              <a:ext cx="844325" cy="734196"/>
            </a:xfrm>
            <a:prstGeom prst="rect">
              <a:avLst/>
            </a:prstGeom>
            <a:solidFill>
              <a:srgbClr val="00B050"/>
            </a:solidFill>
          </p:spPr>
        </p:pic>
      </p:grpSp>
      <p:sp>
        <p:nvSpPr>
          <p:cNvPr id="2" name="Bulle narrative : rectangle à coins arrondis 1">
            <a:extLst>
              <a:ext uri="{FF2B5EF4-FFF2-40B4-BE49-F238E27FC236}">
                <a16:creationId xmlns:a16="http://schemas.microsoft.com/office/drawing/2014/main" id="{1AAAE182-5FF7-751F-1127-8A98FC329FEF}"/>
              </a:ext>
            </a:extLst>
          </p:cNvPr>
          <p:cNvSpPr/>
          <p:nvPr/>
        </p:nvSpPr>
        <p:spPr>
          <a:xfrm>
            <a:off x="8436429" y="3819973"/>
            <a:ext cx="2774895" cy="1878698"/>
          </a:xfrm>
          <a:prstGeom prst="wedgeRoundRectCallout">
            <a:avLst>
              <a:gd name="adj1" fmla="val -21560"/>
              <a:gd name="adj2" fmla="val 4806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ysClr val="windowText" lastClr="000000"/>
                </a:solidFill>
              </a:rPr>
              <a:t>CODE DU CADENAS =</a:t>
            </a:r>
          </a:p>
          <a:p>
            <a:pPr algn="ctr"/>
            <a:r>
              <a:rPr lang="fr-FR" b="1" dirty="0">
                <a:solidFill>
                  <a:sysClr val="windowText" lastClr="000000"/>
                </a:solidFill>
              </a:rPr>
              <a:t>Saison en cours</a:t>
            </a:r>
          </a:p>
          <a:p>
            <a:pPr algn="ctr"/>
            <a:r>
              <a:rPr lang="fr-FR" b="1" dirty="0">
                <a:solidFill>
                  <a:sysClr val="windowText" lastClr="000000"/>
                </a:solidFill>
              </a:rPr>
              <a:t>Exemple pour la saison 2022-2023</a:t>
            </a:r>
          </a:p>
          <a:p>
            <a:pPr algn="ctr"/>
            <a:r>
              <a:rPr lang="fr-FR" b="1" dirty="0">
                <a:solidFill>
                  <a:srgbClr val="FF0000"/>
                </a:solidFill>
              </a:rPr>
              <a:t>L’ACCÈS CADENAS = 2223</a:t>
            </a:r>
          </a:p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75517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595" y="574668"/>
            <a:ext cx="9078307" cy="529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DF30556-FD3A-4851-8284-128742045297}"/>
              </a:ext>
            </a:extLst>
          </p:cNvPr>
          <p:cNvSpPr txBox="1"/>
          <p:nvPr/>
        </p:nvSpPr>
        <p:spPr>
          <a:xfrm>
            <a:off x="3230274" y="173819"/>
            <a:ext cx="4562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DEBUT DU MATCH</a:t>
            </a:r>
          </a:p>
        </p:txBody>
      </p:sp>
      <p:sp>
        <p:nvSpPr>
          <p:cNvPr id="39" name="Line 5">
            <a:extLst>
              <a:ext uri="{FF2B5EF4-FFF2-40B4-BE49-F238E27FC236}">
                <a16:creationId xmlns:a16="http://schemas.microsoft.com/office/drawing/2014/main" id="{59B3EC71-F5B1-43BB-B431-61845533FD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09691" y="1930357"/>
            <a:ext cx="1037090" cy="391835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" name="Line 5">
            <a:extLst>
              <a:ext uri="{FF2B5EF4-FFF2-40B4-BE49-F238E27FC236}">
                <a16:creationId xmlns:a16="http://schemas.microsoft.com/office/drawing/2014/main" id="{AC78BE4E-CCB4-4DD8-8A14-B2833129541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94031" y="1940942"/>
            <a:ext cx="181154" cy="390776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Line 5">
            <a:extLst>
              <a:ext uri="{FF2B5EF4-FFF2-40B4-BE49-F238E27FC236}">
                <a16:creationId xmlns:a16="http://schemas.microsoft.com/office/drawing/2014/main" id="{59B3EC71-F5B1-43BB-B431-61845533FD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71714" y="1889185"/>
            <a:ext cx="2978988" cy="4120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1858A87-6059-4A36-1297-BA510C91AFE1}"/>
              </a:ext>
            </a:extLst>
          </p:cNvPr>
          <p:cNvSpPr txBox="1"/>
          <p:nvPr/>
        </p:nvSpPr>
        <p:spPr>
          <a:xfrm>
            <a:off x="2913645" y="6025617"/>
            <a:ext cx="5196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highlight>
                  <a:srgbClr val="FFFF00"/>
                </a:highlight>
              </a:rPr>
              <a:t>L’ARBITRE DEVRA SAISIR </a:t>
            </a:r>
          </a:p>
          <a:p>
            <a:r>
              <a:rPr lang="fr-FR" b="1" dirty="0">
                <a:solidFill>
                  <a:srgbClr val="FF0000"/>
                </a:solidFill>
                <a:highlight>
                  <a:srgbClr val="FFFF00"/>
                </a:highlight>
              </a:rPr>
              <a:t>APRÈS CHAQUE SET LE RÉSULAT DU SET  ET VALIDER </a:t>
            </a:r>
          </a:p>
        </p:txBody>
      </p:sp>
    </p:spTree>
    <p:extLst>
      <p:ext uri="{BB962C8B-B14F-4D97-AF65-F5344CB8AC3E}">
        <p14:creationId xmlns:p14="http://schemas.microsoft.com/office/powerpoint/2010/main" val="299630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9" grpId="0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3696" y="940469"/>
            <a:ext cx="8144607" cy="472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F947F4D-F01C-4CBA-88CE-590EF162180D}"/>
              </a:ext>
            </a:extLst>
          </p:cNvPr>
          <p:cNvSpPr txBox="1"/>
          <p:nvPr/>
        </p:nvSpPr>
        <p:spPr>
          <a:xfrm>
            <a:off x="4716333" y="325757"/>
            <a:ext cx="2143983" cy="377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DEBUT SET SUIVANT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6215166-580A-474A-BA73-6D9270C9082C}"/>
              </a:ext>
            </a:extLst>
          </p:cNvPr>
          <p:cNvSpPr txBox="1"/>
          <p:nvPr/>
        </p:nvSpPr>
        <p:spPr>
          <a:xfrm>
            <a:off x="1817220" y="6305421"/>
            <a:ext cx="8698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!! ATTENTION : LORS DE LA SAISIE DES RESULTATS DES SETS LES EQUIPES SONT INVERSÉES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5B5A1BB1-C72C-0C4D-ED11-B7BE23B005C4}"/>
              </a:ext>
            </a:extLst>
          </p:cNvPr>
          <p:cNvGrpSpPr/>
          <p:nvPr/>
        </p:nvGrpSpPr>
        <p:grpSpPr>
          <a:xfrm>
            <a:off x="4300267" y="1861800"/>
            <a:ext cx="2976114" cy="4341961"/>
            <a:chOff x="2812211" y="1575759"/>
            <a:chExt cx="2976114" cy="4341961"/>
          </a:xfrm>
        </p:grpSpPr>
        <p:sp>
          <p:nvSpPr>
            <p:cNvPr id="20" name="Line 5">
              <a:extLst>
                <a:ext uri="{FF2B5EF4-FFF2-40B4-BE49-F238E27FC236}">
                  <a16:creationId xmlns:a16="http://schemas.microsoft.com/office/drawing/2014/main" id="{CB0350D1-8056-4E0F-AEA1-88CC52C77D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2211" y="2243793"/>
              <a:ext cx="2661489" cy="36737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" name="Line 5">
              <a:extLst>
                <a:ext uri="{FF2B5EF4-FFF2-40B4-BE49-F238E27FC236}">
                  <a16:creationId xmlns:a16="http://schemas.microsoft.com/office/drawing/2014/main" id="{D799F7CA-5135-4384-A27C-61CE3E6ABE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2211" y="2243981"/>
              <a:ext cx="778465" cy="367373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3" name="Ellipse 22"/>
            <p:cNvSpPr/>
            <p:nvPr/>
          </p:nvSpPr>
          <p:spPr>
            <a:xfrm>
              <a:off x="5374257" y="1604513"/>
              <a:ext cx="414068" cy="69874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3421812" y="1575759"/>
              <a:ext cx="414068" cy="69874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5292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561" y="1480361"/>
            <a:ext cx="8889024" cy="518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6B9D762-593E-4275-B151-3DE701AD467A}"/>
              </a:ext>
            </a:extLst>
          </p:cNvPr>
          <p:cNvSpPr txBox="1"/>
          <p:nvPr/>
        </p:nvSpPr>
        <p:spPr>
          <a:xfrm>
            <a:off x="2627737" y="120905"/>
            <a:ext cx="6096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FIN DU MATCH – CONTRÔLE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76B0F4B-8F37-4E2D-B9DD-33D8EF64A5BA}"/>
              </a:ext>
            </a:extLst>
          </p:cNvPr>
          <p:cNvSpPr txBox="1"/>
          <p:nvPr/>
        </p:nvSpPr>
        <p:spPr>
          <a:xfrm>
            <a:off x="1973423" y="1099282"/>
            <a:ext cx="459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AVANT SIGNATURE VÉRIFICATION DE LA FDME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A31AE6-6E3E-4A08-A5B6-B1BF03D71BDE}"/>
              </a:ext>
            </a:extLst>
          </p:cNvPr>
          <p:cNvSpPr txBox="1"/>
          <p:nvPr/>
        </p:nvSpPr>
        <p:spPr>
          <a:xfrm>
            <a:off x="9412009" y="1921194"/>
            <a:ext cx="4003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VÉRIFICATION DU : </a:t>
            </a:r>
          </a:p>
          <a:p>
            <a:r>
              <a:rPr lang="fr-FR" b="1" dirty="0"/>
              <a:t>- VAINQUEUR</a:t>
            </a:r>
          </a:p>
          <a:p>
            <a:r>
              <a:rPr lang="fr-FR" b="1" dirty="0"/>
              <a:t>- SCORE</a:t>
            </a: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FCD8D141-0F0F-4742-A12A-BADFB86532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06008" y="2378287"/>
            <a:ext cx="5306000" cy="192994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Line 5">
            <a:extLst>
              <a:ext uri="{FF2B5EF4-FFF2-40B4-BE49-F238E27FC236}">
                <a16:creationId xmlns:a16="http://schemas.microsoft.com/office/drawing/2014/main" id="{5B9F9216-3EB6-41D0-B372-F4DF931CAE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88723" y="2687967"/>
            <a:ext cx="2923286" cy="162905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B306A89-67C9-4CA5-A6DE-BCC5F852A03F}"/>
              </a:ext>
            </a:extLst>
          </p:cNvPr>
          <p:cNvSpPr txBox="1"/>
          <p:nvPr/>
        </p:nvSpPr>
        <p:spPr>
          <a:xfrm>
            <a:off x="104327" y="632495"/>
            <a:ext cx="1009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LORSQUE VOUS VALIDEZ LE SCORE DU DERNIER SET, VOUS OBTENEZ LA FEUILLE DE MATCH SUIVANTE </a:t>
            </a:r>
            <a:r>
              <a:rPr lang="fr-FR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03435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A5878AE-79B6-4997-B671-B0542CEEB2C5}"/>
              </a:ext>
            </a:extLst>
          </p:cNvPr>
          <p:cNvSpPr txBox="1"/>
          <p:nvPr/>
        </p:nvSpPr>
        <p:spPr>
          <a:xfrm>
            <a:off x="2615463" y="147843"/>
            <a:ext cx="6096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FIN DU MATCH – CONTRÔLE ET SIGNATURE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268F758-423D-4887-AB19-11A79807B8CD}"/>
              </a:ext>
            </a:extLst>
          </p:cNvPr>
          <p:cNvSpPr txBox="1"/>
          <p:nvPr/>
        </p:nvSpPr>
        <p:spPr>
          <a:xfrm>
            <a:off x="7964875" y="1969948"/>
            <a:ext cx="39786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b="1" dirty="0"/>
          </a:p>
          <a:p>
            <a:pPr marL="285750" indent="-285750">
              <a:buFontTx/>
              <a:buChar char="-"/>
            </a:pPr>
            <a:r>
              <a:rPr lang="fr-FR" b="1" dirty="0"/>
              <a:t>LE CAPITAINE DE L’ÉQUIPE LOCALE</a:t>
            </a:r>
          </a:p>
          <a:p>
            <a:pPr>
              <a:tabLst>
                <a:tab pos="269875" algn="l"/>
              </a:tabLst>
            </a:pPr>
            <a:r>
              <a:rPr lang="fr-FR" b="1" dirty="0"/>
              <a:t>	(APRÈS AVOIR CONTRÔLÉ LA FDME)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LE CAPITAINE DE L’ÉQUIPE VISITEUSE</a:t>
            </a:r>
          </a:p>
          <a:p>
            <a:pPr>
              <a:tabLst>
                <a:tab pos="269875" algn="l"/>
              </a:tabLst>
            </a:pPr>
            <a:r>
              <a:rPr lang="fr-FR" b="1" dirty="0"/>
              <a:t>	(APRÈS AVOIR CONTRÔLÉ LA FDME)</a:t>
            </a:r>
          </a:p>
          <a:p>
            <a:pPr marL="285750" indent="-285750">
              <a:buFontTx/>
              <a:buChar char="-"/>
            </a:pPr>
            <a:r>
              <a:rPr lang="fr-FR" b="1" dirty="0"/>
              <a:t>L’ARBITRE</a:t>
            </a:r>
          </a:p>
          <a:p>
            <a:pPr marL="285750" indent="-285750">
              <a:buFontTx/>
              <a:buChar char="-"/>
            </a:pPr>
            <a:endParaRPr lang="fr-FR" b="1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C155511-F17E-4E6A-AE35-6C6FC3CAC76C}"/>
              </a:ext>
            </a:extLst>
          </p:cNvPr>
          <p:cNvSpPr txBox="1"/>
          <p:nvPr/>
        </p:nvSpPr>
        <p:spPr>
          <a:xfrm>
            <a:off x="208655" y="797797"/>
            <a:ext cx="11862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APRÈS VÉRIFICATION DE LA FDME, LES SIGNATURES SE FONT RESPECTIVEMENT</a:t>
            </a:r>
          </a:p>
          <a:p>
            <a:r>
              <a:rPr lang="fr-FR" b="1" dirty="0"/>
              <a:t>DANS L’ORDRE SUIVANT 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60" y="1687397"/>
            <a:ext cx="7844896" cy="457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3138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6C772D8-B4CF-4A48-B065-751B95548A94}"/>
              </a:ext>
            </a:extLst>
          </p:cNvPr>
          <p:cNvSpPr txBox="1"/>
          <p:nvPr/>
        </p:nvSpPr>
        <p:spPr>
          <a:xfrm>
            <a:off x="4439132" y="115884"/>
            <a:ext cx="2057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FIN DU MATCH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3F5B3D5-AF10-440F-85B7-506CF21EF9C6}"/>
              </a:ext>
            </a:extLst>
          </p:cNvPr>
          <p:cNvSpPr txBox="1"/>
          <p:nvPr/>
        </p:nvSpPr>
        <p:spPr>
          <a:xfrm>
            <a:off x="2062003" y="730293"/>
            <a:ext cx="7045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QUAND TOUTES LES SIGNATURES SONT FAITES VOUS POUVEZ VALIDER 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7367" y="1177994"/>
            <a:ext cx="9240514" cy="537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28915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DBBCD901-876A-464F-9D1D-FD9383FE2A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97" y="3089427"/>
            <a:ext cx="4220059" cy="3165044"/>
          </a:xfrm>
          <a:prstGeom prst="rect">
            <a:avLst/>
          </a:prstGeom>
        </p:spPr>
      </p:pic>
      <p:pic>
        <p:nvPicPr>
          <p:cNvPr id="8" name="Image 7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011E6821-3788-4DF4-A775-88E9396B8A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208" y="3092501"/>
            <a:ext cx="4215961" cy="316197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36475E2-8850-4C29-943D-C8172B7F30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670" y="3331071"/>
            <a:ext cx="3897867" cy="2923400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FC21C0FB-59C4-4AA3-8047-0EAF31E1C33D}"/>
              </a:ext>
            </a:extLst>
          </p:cNvPr>
          <p:cNvGrpSpPr/>
          <p:nvPr/>
        </p:nvGrpSpPr>
        <p:grpSpPr>
          <a:xfrm>
            <a:off x="491857" y="1885902"/>
            <a:ext cx="3068340" cy="926799"/>
            <a:chOff x="491857" y="1885902"/>
            <a:chExt cx="3068340" cy="926799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923502E9-D13B-4A99-860D-37A10907630F}"/>
                </a:ext>
              </a:extLst>
            </p:cNvPr>
            <p:cNvSpPr txBox="1"/>
            <p:nvPr/>
          </p:nvSpPr>
          <p:spPr>
            <a:xfrm>
              <a:off x="491857" y="2474147"/>
              <a:ext cx="30683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/>
                <a:t>Le logiciel n’est pas connecté</a:t>
              </a:r>
            </a:p>
          </p:txBody>
        </p:sp>
        <p:pic>
          <p:nvPicPr>
            <p:cNvPr id="3" name="Graphique 2" descr="Badge 1 avec un remplissage uni">
              <a:extLst>
                <a:ext uri="{FF2B5EF4-FFF2-40B4-BE49-F238E27FC236}">
                  <a16:creationId xmlns:a16="http://schemas.microsoft.com/office/drawing/2014/main" id="{235989CE-29DC-4555-9EB1-6771AC1B5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16941" y="1885902"/>
              <a:ext cx="465304" cy="465304"/>
            </a:xfrm>
            <a:prstGeom prst="rect">
              <a:avLst/>
            </a:prstGeom>
          </p:spPr>
        </p:pic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B75232E4-A149-4202-BAD3-A20A29915EDE}"/>
              </a:ext>
            </a:extLst>
          </p:cNvPr>
          <p:cNvGrpSpPr/>
          <p:nvPr/>
        </p:nvGrpSpPr>
        <p:grpSpPr>
          <a:xfrm>
            <a:off x="3842483" y="1885902"/>
            <a:ext cx="3655489" cy="1173020"/>
            <a:chOff x="3842483" y="1885902"/>
            <a:chExt cx="3655489" cy="1173020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B617ECCE-780C-4B49-8068-BE72D767DCAD}"/>
                </a:ext>
              </a:extLst>
            </p:cNvPr>
            <p:cNvSpPr txBox="1"/>
            <p:nvPr/>
          </p:nvSpPr>
          <p:spPr>
            <a:xfrm>
              <a:off x="3842483" y="2474147"/>
              <a:ext cx="365548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/>
                <a:t>Le logiciel est connecté mais</a:t>
              </a:r>
            </a:p>
            <a:p>
              <a:pPr algn="ctr"/>
              <a:r>
                <a:rPr lang="fr-FR" sz="1600" b="1" dirty="0"/>
                <a:t> les matchs ne sont pas téléchargés</a:t>
              </a:r>
            </a:p>
          </p:txBody>
        </p:sp>
        <p:pic>
          <p:nvPicPr>
            <p:cNvPr id="17" name="Graphique 16" descr="Badge avec un remplissage uni">
              <a:extLst>
                <a:ext uri="{FF2B5EF4-FFF2-40B4-BE49-F238E27FC236}">
                  <a16:creationId xmlns:a16="http://schemas.microsoft.com/office/drawing/2014/main" id="{319BC72E-5C16-4DED-AF23-1FDE7FF33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306774" y="1885902"/>
              <a:ext cx="465304" cy="465304"/>
            </a:xfrm>
            <a:prstGeom prst="rect">
              <a:avLst/>
            </a:prstGeom>
          </p:spPr>
        </p:pic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AACEFAC1-3EAE-4BF6-8CEE-40F75B79D405}"/>
              </a:ext>
            </a:extLst>
          </p:cNvPr>
          <p:cNvGrpSpPr/>
          <p:nvPr/>
        </p:nvGrpSpPr>
        <p:grpSpPr>
          <a:xfrm>
            <a:off x="8614645" y="1847784"/>
            <a:ext cx="2561086" cy="1457360"/>
            <a:chOff x="8614645" y="1847784"/>
            <a:chExt cx="2561086" cy="1457360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0F3AEBEA-9553-4A85-BD61-F91302CFF2E7}"/>
                </a:ext>
              </a:extLst>
            </p:cNvPr>
            <p:cNvSpPr txBox="1"/>
            <p:nvPr/>
          </p:nvSpPr>
          <p:spPr>
            <a:xfrm>
              <a:off x="8614645" y="2474147"/>
              <a:ext cx="256108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/>
                <a:t>Le logiciel est connecté et</a:t>
              </a:r>
            </a:p>
            <a:p>
              <a:pPr algn="ctr"/>
              <a:r>
                <a:rPr lang="fr-FR" sz="1600" b="1" dirty="0"/>
                <a:t> les matchs sont téléchargés</a:t>
              </a:r>
            </a:p>
            <a:p>
              <a:pPr algn="ctr"/>
              <a:endParaRPr lang="fr-FR" sz="1600" b="1" dirty="0"/>
            </a:p>
          </p:txBody>
        </p:sp>
        <p:pic>
          <p:nvPicPr>
            <p:cNvPr id="19" name="Graphique 18" descr="Badge 3 avec un remplissage uni">
              <a:extLst>
                <a:ext uri="{FF2B5EF4-FFF2-40B4-BE49-F238E27FC236}">
                  <a16:creationId xmlns:a16="http://schemas.microsoft.com/office/drawing/2014/main" id="{E8FF5186-7886-4D2A-BB98-B7477CFC7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449314" y="1847784"/>
              <a:ext cx="465304" cy="465304"/>
            </a:xfrm>
            <a:prstGeom prst="rect">
              <a:avLst/>
            </a:prstGeom>
          </p:spPr>
        </p:pic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2DD8C67E-11D5-4ED4-A593-0EC5FF65EBA7}"/>
              </a:ext>
            </a:extLst>
          </p:cNvPr>
          <p:cNvGrpSpPr/>
          <p:nvPr/>
        </p:nvGrpSpPr>
        <p:grpSpPr>
          <a:xfrm>
            <a:off x="2834717" y="409394"/>
            <a:ext cx="7483455" cy="1059789"/>
            <a:chOff x="2834717" y="409394"/>
            <a:chExt cx="7483455" cy="1059789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93A7A1D-D6BF-489B-B8AF-DDDBB033D81D}"/>
                </a:ext>
              </a:extLst>
            </p:cNvPr>
            <p:cNvSpPr txBox="1"/>
            <p:nvPr/>
          </p:nvSpPr>
          <p:spPr>
            <a:xfrm>
              <a:off x="2834717" y="409394"/>
              <a:ext cx="748345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000" b="1" dirty="0"/>
                <a:t>QUAND VOUS ÊTES SUR L’APPLICATION FDME DE VOTRE TABLETTE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6E57702E-FF9E-4F4B-8E5D-281292BE35E2}"/>
                </a:ext>
              </a:extLst>
            </p:cNvPr>
            <p:cNvSpPr txBox="1"/>
            <p:nvPr/>
          </p:nvSpPr>
          <p:spPr>
            <a:xfrm>
              <a:off x="3888355" y="1069073"/>
              <a:ext cx="47944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rgbClr val="FF0000"/>
                  </a:solidFill>
                </a:rPr>
                <a:t>VOUS POUVEZ AVOIR 3 ÉCRANS POSSIBLES</a:t>
              </a:r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0187D1FF-C07C-4663-A5A8-3EA68F8E2735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5499" y="186291"/>
            <a:ext cx="919596" cy="110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3E09A7C6-D96B-40C0-BBD0-73103C0BB791}"/>
              </a:ext>
            </a:extLst>
          </p:cNvPr>
          <p:cNvGrpSpPr/>
          <p:nvPr/>
        </p:nvGrpSpPr>
        <p:grpSpPr>
          <a:xfrm>
            <a:off x="61370" y="287717"/>
            <a:ext cx="12262459" cy="3188846"/>
            <a:chOff x="61370" y="287717"/>
            <a:chExt cx="12262459" cy="3188846"/>
          </a:xfrm>
        </p:grpSpPr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5DDD2F12-DCF4-4C09-9498-23938D098D2D}"/>
                </a:ext>
              </a:extLst>
            </p:cNvPr>
            <p:cNvSpPr txBox="1"/>
            <p:nvPr/>
          </p:nvSpPr>
          <p:spPr>
            <a:xfrm>
              <a:off x="61370" y="2460900"/>
              <a:ext cx="1226245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rgbClr val="FF0000"/>
                  </a:solidFill>
                </a:rPr>
                <a:t>PAR SÉCURITÉ FAITES UNE CAPTURE D’ÉCRAN DE LA FDME</a:t>
              </a:r>
            </a:p>
            <a:p>
              <a:r>
                <a:rPr lang="fr-FR" sz="2000" b="1" dirty="0">
                  <a:solidFill>
                    <a:srgbClr val="FF0000"/>
                  </a:solidFill>
                </a:rPr>
                <a:t>SUR LA PLUPART DES TABLETTES LA CAPTURE D’ÉCRAN SE FAIT EN APPUYANT SIMULTANÉMENT SUR LES TOUCHES</a:t>
              </a:r>
            </a:p>
            <a:p>
              <a:r>
                <a:rPr lang="fr-FR" sz="2000" b="1" dirty="0">
                  <a:solidFill>
                    <a:srgbClr val="FF0000"/>
                  </a:solidFill>
                </a:rPr>
                <a:t>VOLUME ET MARCHE / ARRÊT</a:t>
              </a:r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B29DEA1A-3301-4680-B490-B0F1AB0A401E}"/>
                </a:ext>
              </a:extLst>
            </p:cNvPr>
            <p:cNvSpPr txBox="1"/>
            <p:nvPr/>
          </p:nvSpPr>
          <p:spPr>
            <a:xfrm>
              <a:off x="4604828" y="287717"/>
              <a:ext cx="205739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altLang="fr-FR" sz="18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FIN DU MATCH 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545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igne D Attention : images, photos et images vectorielles de stock |  Shutterstock">
            <a:extLst>
              <a:ext uri="{FF2B5EF4-FFF2-40B4-BE49-F238E27FC236}">
                <a16:creationId xmlns:a16="http://schemas.microsoft.com/office/drawing/2014/main" id="{E3920E14-4854-4646-944B-6DEE2F53E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501" y="1650362"/>
            <a:ext cx="714375" cy="732692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EAB682A-A049-4551-8A6A-0D31EA236E37}"/>
              </a:ext>
            </a:extLst>
          </p:cNvPr>
          <p:cNvSpPr txBox="1"/>
          <p:nvPr/>
        </p:nvSpPr>
        <p:spPr>
          <a:xfrm>
            <a:off x="4396173" y="275444"/>
            <a:ext cx="323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ENVOI DES RÉSULTATS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5E891D6-0151-4DCD-8AF6-5BDC19487655}"/>
              </a:ext>
            </a:extLst>
          </p:cNvPr>
          <p:cNvSpPr txBox="1"/>
          <p:nvPr/>
        </p:nvSpPr>
        <p:spPr>
          <a:xfrm>
            <a:off x="1202835" y="2651147"/>
            <a:ext cx="1001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IL EST DE VOTRE RESPONSABILITÉ D’ENVOYER LE RÉSULAT DU MATCH AVANT DE QUITTER LE GYMNASE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DCC28CA-5127-4AA3-9CE1-093681AFE526}"/>
              </a:ext>
            </a:extLst>
          </p:cNvPr>
          <p:cNvSpPr txBox="1"/>
          <p:nvPr/>
        </p:nvSpPr>
        <p:spPr>
          <a:xfrm>
            <a:off x="1202835" y="3354796"/>
            <a:ext cx="7773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POUR RAPPEL VOUS DEVEZ DISPOSER D’UNE CONNECTION INTERNET POUR CHARGER LES MATCHS ET ENVOYER LES RÉSULTATS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38F8EEC-57C2-40C9-BE7B-6E152851CDD6}"/>
              </a:ext>
            </a:extLst>
          </p:cNvPr>
          <p:cNvSpPr txBox="1"/>
          <p:nvPr/>
        </p:nvSpPr>
        <p:spPr>
          <a:xfrm>
            <a:off x="1202835" y="4389425"/>
            <a:ext cx="573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VÉRIFIEZ LA CONNEXION INTERNET DE VOTRE TABLETTE !!</a:t>
            </a:r>
          </a:p>
        </p:txBody>
      </p:sp>
    </p:spTree>
    <p:extLst>
      <p:ext uri="{BB962C8B-B14F-4D97-AF65-F5344CB8AC3E}">
        <p14:creationId xmlns:p14="http://schemas.microsoft.com/office/powerpoint/2010/main" val="148427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682" y="789728"/>
            <a:ext cx="9972871" cy="5804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A5878AE-79B6-4997-B671-B0542CEEB2C5}"/>
              </a:ext>
            </a:extLst>
          </p:cNvPr>
          <p:cNvSpPr txBox="1"/>
          <p:nvPr/>
        </p:nvSpPr>
        <p:spPr>
          <a:xfrm>
            <a:off x="2444262" y="138416"/>
            <a:ext cx="6096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b="1" dirty="0">
                <a:solidFill>
                  <a:srgbClr val="FF0000"/>
                </a:solidFill>
                <a:latin typeface="Arial" panose="020B0604020202020204" pitchFamily="34" charset="0"/>
              </a:rPr>
              <a:t>ENVOI DES RESULTATS</a:t>
            </a:r>
            <a:endParaRPr lang="fr-FR" altLang="fr-FR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375F2923-6226-435D-8751-7E9405BF99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05278" y="2205871"/>
            <a:ext cx="392065" cy="936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4864CA9-E85C-4E47-9386-F13BFD4F5861}"/>
              </a:ext>
            </a:extLst>
          </p:cNvPr>
          <p:cNvSpPr txBox="1"/>
          <p:nvPr/>
        </p:nvSpPr>
        <p:spPr>
          <a:xfrm>
            <a:off x="7997822" y="356920"/>
            <a:ext cx="3180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PUIS CLIQUER SUR LES 3 PETITS</a:t>
            </a:r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ACEE7BCB-6F3A-4EEA-9502-456F34DAEE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16066" y="795864"/>
            <a:ext cx="194729" cy="18375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54ADB4F-4373-4F74-9834-7FF986D2060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4778" y="1562129"/>
            <a:ext cx="2219341" cy="334329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4B56F60-AD87-4D29-9016-B3F6F8CEA35D}"/>
              </a:ext>
            </a:extLst>
          </p:cNvPr>
          <p:cNvSpPr txBox="1"/>
          <p:nvPr/>
        </p:nvSpPr>
        <p:spPr>
          <a:xfrm>
            <a:off x="9509012" y="2384714"/>
            <a:ext cx="2512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ENVOYEZ LES RESULTATS</a:t>
            </a:r>
          </a:p>
        </p:txBody>
      </p:sp>
      <p:sp>
        <p:nvSpPr>
          <p:cNvPr id="15" name="Line 5">
            <a:extLst>
              <a:ext uri="{FF2B5EF4-FFF2-40B4-BE49-F238E27FC236}">
                <a16:creationId xmlns:a16="http://schemas.microsoft.com/office/drawing/2014/main" id="{9838F605-B21B-49FA-84DD-0B86666D89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48520" y="2550968"/>
            <a:ext cx="622793" cy="184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823F3D1-3A29-44DB-A76D-0F621F56F79C}"/>
              </a:ext>
            </a:extLst>
          </p:cNvPr>
          <p:cNvSpPr txBox="1"/>
          <p:nvPr/>
        </p:nvSpPr>
        <p:spPr>
          <a:xfrm>
            <a:off x="440882" y="3142798"/>
            <a:ext cx="3773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SÉLECTIONNER LE MATCH À ENVOYER</a:t>
            </a:r>
          </a:p>
        </p:txBody>
      </p:sp>
    </p:spTree>
    <p:extLst>
      <p:ext uri="{BB962C8B-B14F-4D97-AF65-F5344CB8AC3E}">
        <p14:creationId xmlns:p14="http://schemas.microsoft.com/office/powerpoint/2010/main" val="73917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4" grpId="0"/>
      <p:bldP spid="15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FFA3310-63DB-4F3A-993C-D7F8CF61A6F3}"/>
              </a:ext>
            </a:extLst>
          </p:cNvPr>
          <p:cNvSpPr txBox="1"/>
          <p:nvPr/>
        </p:nvSpPr>
        <p:spPr>
          <a:xfrm>
            <a:off x="2492724" y="534711"/>
            <a:ext cx="6096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b="1" dirty="0">
                <a:solidFill>
                  <a:srgbClr val="FF0000"/>
                </a:solidFill>
                <a:latin typeface="Arial" panose="020B0604020202020204" pitchFamily="34" charset="0"/>
              </a:rPr>
              <a:t>ENVOI DES RESULTATS</a:t>
            </a:r>
            <a:endParaRPr lang="fr-FR" altLang="fr-FR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D7DDEE1-BB28-4C69-B3BD-40152270E763}"/>
              </a:ext>
            </a:extLst>
          </p:cNvPr>
          <p:cNvSpPr txBox="1"/>
          <p:nvPr/>
        </p:nvSpPr>
        <p:spPr>
          <a:xfrm>
            <a:off x="2780021" y="2092687"/>
            <a:ext cx="6943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UN MESSAGE VOUS INDIQUERA SI VOTRE MATCH A BIEN ÉTÉ ENVOYÉ !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F4285EE-AE1B-40D1-80E3-9C1772A5AA98}"/>
              </a:ext>
            </a:extLst>
          </p:cNvPr>
          <p:cNvSpPr txBox="1"/>
          <p:nvPr/>
        </p:nvSpPr>
        <p:spPr>
          <a:xfrm>
            <a:off x="2721639" y="3252564"/>
            <a:ext cx="71577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SI VOUS AVEZ RENCONTRÉ UN PROBLÈME LORS DE L’ENVOI :</a:t>
            </a:r>
          </a:p>
          <a:p>
            <a:r>
              <a:rPr lang="fr-FR" b="1" dirty="0"/>
              <a:t>FAITES LE SAVOIR À UN DIRIGEANT DU CLUB</a:t>
            </a:r>
          </a:p>
          <a:p>
            <a:r>
              <a:rPr lang="fr-FR" b="1" dirty="0"/>
              <a:t>PRÉCISEZ-LUI QUE VOUS AVEZ FAIT UNE CAPTURE D’ÉCRAN DE LA FDME</a:t>
            </a:r>
          </a:p>
        </p:txBody>
      </p:sp>
    </p:spTree>
    <p:extLst>
      <p:ext uri="{BB962C8B-B14F-4D97-AF65-F5344CB8AC3E}">
        <p14:creationId xmlns:p14="http://schemas.microsoft.com/office/powerpoint/2010/main" val="38142100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C9EFF79-59A7-4F8E-A123-D25F35F3D86D}"/>
              </a:ext>
            </a:extLst>
          </p:cNvPr>
          <p:cNvSpPr txBox="1"/>
          <p:nvPr/>
        </p:nvSpPr>
        <p:spPr>
          <a:xfrm>
            <a:off x="2911378" y="1454448"/>
            <a:ext cx="6178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MERCI A TOUS POUR VOTRE ATTENTION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B04411C-0811-45AC-9117-DB328AA59394}"/>
              </a:ext>
            </a:extLst>
          </p:cNvPr>
          <p:cNvSpPr txBox="1"/>
          <p:nvPr/>
        </p:nvSpPr>
        <p:spPr>
          <a:xfrm>
            <a:off x="2678750" y="3332343"/>
            <a:ext cx="6834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MAINTENANT À VOUS DE JOUER !!</a:t>
            </a:r>
          </a:p>
        </p:txBody>
      </p:sp>
    </p:spTree>
    <p:extLst>
      <p:ext uri="{BB962C8B-B14F-4D97-AF65-F5344CB8AC3E}">
        <p14:creationId xmlns:p14="http://schemas.microsoft.com/office/powerpoint/2010/main" val="73526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FFA3310-63DB-4F3A-993C-D7F8CF61A6F3}"/>
              </a:ext>
            </a:extLst>
          </p:cNvPr>
          <p:cNvSpPr txBox="1"/>
          <p:nvPr/>
        </p:nvSpPr>
        <p:spPr>
          <a:xfrm>
            <a:off x="2492724" y="534711"/>
            <a:ext cx="6096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b="1" dirty="0">
                <a:solidFill>
                  <a:srgbClr val="FF0000"/>
                </a:solidFill>
                <a:latin typeface="Arial" panose="020B0604020202020204" pitchFamily="34" charset="0"/>
              </a:rPr>
              <a:t>COMPTE TEST</a:t>
            </a:r>
            <a:endParaRPr lang="fr-FR" altLang="fr-FR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B087187-15C4-49CA-956B-1D8AFEC9E435}"/>
              </a:ext>
            </a:extLst>
          </p:cNvPr>
          <p:cNvSpPr txBox="1"/>
          <p:nvPr/>
        </p:nvSpPr>
        <p:spPr>
          <a:xfrm>
            <a:off x="1365193" y="1128427"/>
            <a:ext cx="68379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POUR FAIRE UN MATCH TEST, SAISIR LES INFORMATIONS SUIVANTES :</a:t>
            </a:r>
          </a:p>
          <a:p>
            <a:r>
              <a:rPr lang="fr-FR" dirty="0"/>
              <a:t>ENTRER </a:t>
            </a:r>
            <a:r>
              <a:rPr lang="fr-FR" b="1" dirty="0">
                <a:solidFill>
                  <a:srgbClr val="FF0000"/>
                </a:solidFill>
              </a:rPr>
              <a:t>LE NUMERO DU CLUB </a:t>
            </a:r>
            <a:r>
              <a:rPr lang="fr-FR" dirty="0"/>
              <a:t>: </a:t>
            </a:r>
            <a:r>
              <a:rPr lang="fr-FR" b="1" dirty="0"/>
              <a:t>9999100 (match test)</a:t>
            </a:r>
          </a:p>
          <a:p>
            <a:r>
              <a:rPr lang="fr-FR" dirty="0"/>
              <a:t>ENTRER </a:t>
            </a:r>
            <a:r>
              <a:rPr lang="fr-FR" b="1" dirty="0">
                <a:solidFill>
                  <a:srgbClr val="FF0000"/>
                </a:solidFill>
              </a:rPr>
              <a:t>LE MOT DE PASSE DE LA FDME </a:t>
            </a:r>
            <a:r>
              <a:rPr lang="fr-FR" dirty="0"/>
              <a:t>: </a:t>
            </a:r>
            <a:r>
              <a:rPr lang="fr-FR" b="1" dirty="0"/>
              <a:t>AAAAAAA (match test)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7D2A5A5-B944-4336-97F5-AB5FE9FB2A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60" y="2087482"/>
            <a:ext cx="5462489" cy="432747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0C634FB-972C-4EEF-BB8F-81AE46154FC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4449" y="2087482"/>
            <a:ext cx="5468586" cy="4327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FFA3310-63DB-4F3A-993C-D7F8CF61A6F3}"/>
              </a:ext>
            </a:extLst>
          </p:cNvPr>
          <p:cNvSpPr txBox="1"/>
          <p:nvPr/>
        </p:nvSpPr>
        <p:spPr>
          <a:xfrm>
            <a:off x="2483297" y="431016"/>
            <a:ext cx="6096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b="1" dirty="0">
                <a:solidFill>
                  <a:srgbClr val="FF0000"/>
                </a:solidFill>
                <a:latin typeface="Arial" panose="020B0604020202020204" pitchFamily="34" charset="0"/>
              </a:rPr>
              <a:t>CREATION D’UN MATCH</a:t>
            </a:r>
            <a:endParaRPr lang="fr-FR" altLang="fr-FR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8095" y="950044"/>
            <a:ext cx="8583692" cy="50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D7DDEE1-BB28-4C69-B3BD-40152270E763}"/>
              </a:ext>
            </a:extLst>
          </p:cNvPr>
          <p:cNvSpPr txBox="1"/>
          <p:nvPr/>
        </p:nvSpPr>
        <p:spPr>
          <a:xfrm>
            <a:off x="2044730" y="6259334"/>
            <a:ext cx="5327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UNE FOIS CONNECTE, CLIQUER SUR CRÉER UN MATCH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6381946" y="5731497"/>
            <a:ext cx="1923068" cy="5750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874" y="5571237"/>
            <a:ext cx="7191081" cy="123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1426"/>
          <a:stretch>
            <a:fillRect/>
          </a:stretch>
        </p:blipFill>
        <p:spPr bwMode="auto">
          <a:xfrm>
            <a:off x="669303" y="927733"/>
            <a:ext cx="7180131" cy="493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8144759" y="1423443"/>
            <a:ext cx="396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SAISIR LES INFORMATIONS SUIVANTES </a:t>
            </a:r>
            <a:r>
              <a:rPr lang="fr-FR" dirty="0"/>
              <a:t>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540684" y="1923062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 VILLE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542252" y="2160305"/>
            <a:ext cx="853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 SALLE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553249" y="3425066"/>
            <a:ext cx="786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 DATE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554822" y="2408542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 POULE / PHASE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565819" y="3918401"/>
            <a:ext cx="2034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 EQUIPE - VISITEUR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557962" y="4183922"/>
            <a:ext cx="3038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 </a:t>
            </a:r>
            <a:r>
              <a:rPr lang="fr-FR" b="1" dirty="0">
                <a:solidFill>
                  <a:srgbClr val="FF0000"/>
                </a:solidFill>
              </a:rPr>
              <a:t>ACTIVER LE MODE SIMPLIFIE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550108" y="2931727"/>
            <a:ext cx="183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 SELECTION SEXE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551680" y="2669350"/>
            <a:ext cx="127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 MATCH N°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553251" y="3179969"/>
            <a:ext cx="2435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 SELECTION CATEGORIE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554821" y="3662306"/>
            <a:ext cx="1783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 EQUIPE - LOCAL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 flipH="1" flipV="1">
            <a:off x="2875175" y="1687393"/>
            <a:ext cx="5788057" cy="4336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 flipV="1">
            <a:off x="5646656" y="1630832"/>
            <a:ext cx="3035432" cy="7352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 flipV="1">
            <a:off x="2799761" y="2017331"/>
            <a:ext cx="5874467" cy="5671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 flipV="1">
            <a:off x="5561815" y="2036185"/>
            <a:ext cx="3120272" cy="8201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 flipV="1">
            <a:off x="2791906" y="2565658"/>
            <a:ext cx="5874466" cy="5671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 flipV="1">
            <a:off x="5553959" y="2584512"/>
            <a:ext cx="3128128" cy="7997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 flipV="1">
            <a:off x="2884602" y="2875170"/>
            <a:ext cx="5811622" cy="7494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H="1" flipV="1">
            <a:off x="2903457" y="3233389"/>
            <a:ext cx="5797483" cy="6221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 flipV="1">
            <a:off x="2941163" y="3582180"/>
            <a:ext cx="5742495" cy="5483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>
            <a:off x="7409468" y="4394457"/>
            <a:ext cx="1255337" cy="13087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8344293" y="5610515"/>
            <a:ext cx="149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PUIS VALIDER</a:t>
            </a:r>
          </a:p>
        </p:txBody>
      </p:sp>
      <p:cxnSp>
        <p:nvCxnSpPr>
          <p:cNvPr id="44" name="Connecteur droit avec flèche 43"/>
          <p:cNvCxnSpPr>
            <a:cxnSpLocks/>
          </p:cNvCxnSpPr>
          <p:nvPr/>
        </p:nvCxnSpPr>
        <p:spPr>
          <a:xfrm flipH="1">
            <a:off x="7697452" y="5993759"/>
            <a:ext cx="1642615" cy="6425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244037CD-0F34-49FC-D3F0-931B6924DA45}"/>
              </a:ext>
            </a:extLst>
          </p:cNvPr>
          <p:cNvSpPr txBox="1"/>
          <p:nvPr/>
        </p:nvSpPr>
        <p:spPr>
          <a:xfrm>
            <a:off x="2483297" y="431016"/>
            <a:ext cx="6096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b="1" dirty="0">
                <a:solidFill>
                  <a:srgbClr val="FF0000"/>
                </a:solidFill>
                <a:latin typeface="Arial" panose="020B0604020202020204" pitchFamily="34" charset="0"/>
              </a:rPr>
              <a:t>CREATION D’UN MATCH</a:t>
            </a:r>
            <a:endParaRPr lang="fr-FR" altLang="fr-FR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4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29" y="829767"/>
            <a:ext cx="8299421" cy="482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8540231" y="1395163"/>
            <a:ext cx="3645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QUAND LE MATCH </a:t>
            </a:r>
            <a:r>
              <a:rPr lang="fr-FR" b="1" dirty="0">
                <a:solidFill>
                  <a:srgbClr val="FF0000"/>
                </a:solidFill>
              </a:rPr>
              <a:t>CRÉÉ EST VALIDÉ</a:t>
            </a:r>
            <a:r>
              <a:rPr lang="fr-FR" b="1" dirty="0"/>
              <a:t>,</a:t>
            </a:r>
          </a:p>
          <a:p>
            <a:r>
              <a:rPr lang="fr-FR" b="1" dirty="0"/>
              <a:t> CETTE PAGE S’AFFICHE. 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2DCA466B-B4E9-C45B-06FA-49D2CBA0E5F2}"/>
              </a:ext>
            </a:extLst>
          </p:cNvPr>
          <p:cNvGrpSpPr/>
          <p:nvPr/>
        </p:nvGrpSpPr>
        <p:grpSpPr>
          <a:xfrm>
            <a:off x="3148553" y="2111604"/>
            <a:ext cx="8019642" cy="1571725"/>
            <a:chOff x="3148553" y="2111604"/>
            <a:chExt cx="8019642" cy="1571725"/>
          </a:xfrm>
        </p:grpSpPr>
        <p:cxnSp>
          <p:nvCxnSpPr>
            <p:cNvPr id="5" name="Connecteur droit avec flèche 4"/>
            <p:cNvCxnSpPr>
              <a:cxnSpLocks/>
            </p:cNvCxnSpPr>
            <p:nvPr/>
          </p:nvCxnSpPr>
          <p:spPr>
            <a:xfrm flipH="1" flipV="1">
              <a:off x="3148553" y="2111604"/>
              <a:ext cx="5341397" cy="109514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/>
            <p:cNvSpPr txBox="1"/>
            <p:nvPr/>
          </p:nvSpPr>
          <p:spPr>
            <a:xfrm>
              <a:off x="8540231" y="3036998"/>
              <a:ext cx="26279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SELECTIONNER LE MATCH</a:t>
              </a:r>
            </a:p>
            <a:p>
              <a:endParaRPr lang="fr-FR" b="1" dirty="0"/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5EAE16A7-6B43-CC3B-5DD3-6996916C0433}"/>
              </a:ext>
            </a:extLst>
          </p:cNvPr>
          <p:cNvSpPr txBox="1"/>
          <p:nvPr/>
        </p:nvSpPr>
        <p:spPr>
          <a:xfrm>
            <a:off x="2483297" y="431016"/>
            <a:ext cx="6096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b="1" dirty="0">
                <a:solidFill>
                  <a:srgbClr val="FF0000"/>
                </a:solidFill>
                <a:latin typeface="Arial" panose="020B0604020202020204" pitchFamily="34" charset="0"/>
              </a:rPr>
              <a:t>CREATION D’UN MATCH</a:t>
            </a:r>
            <a:endParaRPr lang="fr-FR" altLang="fr-FR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494178F-42B4-225C-87E8-6EF67FF3D02D}"/>
              </a:ext>
            </a:extLst>
          </p:cNvPr>
          <p:cNvSpPr txBox="1"/>
          <p:nvPr/>
        </p:nvSpPr>
        <p:spPr>
          <a:xfrm>
            <a:off x="8540231" y="4050784"/>
            <a:ext cx="3160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ET REPRENDRE A LA DIAPO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3F218DB2-DA73-4F00-8D77-BA3EBDA9C15D}"/>
              </a:ext>
            </a:extLst>
          </p:cNvPr>
          <p:cNvSpPr txBox="1"/>
          <p:nvPr/>
        </p:nvSpPr>
        <p:spPr>
          <a:xfrm>
            <a:off x="1389087" y="890829"/>
            <a:ext cx="3752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LE LOGICIEL N’EST PAS CONNECTÉ</a:t>
            </a:r>
          </a:p>
        </p:txBody>
      </p:sp>
      <p:pic>
        <p:nvPicPr>
          <p:cNvPr id="13" name="Graphique 12" descr="Badge 1 avec un remplissage uni">
            <a:extLst>
              <a:ext uri="{FF2B5EF4-FFF2-40B4-BE49-F238E27FC236}">
                <a16:creationId xmlns:a16="http://schemas.microsoft.com/office/drawing/2014/main" id="{0D754C62-E19A-4976-822E-92522BB1B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723" y="887739"/>
            <a:ext cx="465304" cy="46530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6F2A3D0-5B73-4D21-A848-A5756E2E81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06" y="2269871"/>
            <a:ext cx="4787470" cy="3590602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E87F8E57-52D3-4481-A08C-84F4E4B5AB94}"/>
              </a:ext>
            </a:extLst>
          </p:cNvPr>
          <p:cNvSpPr txBox="1"/>
          <p:nvPr/>
        </p:nvSpPr>
        <p:spPr>
          <a:xfrm>
            <a:off x="6668731" y="2959396"/>
            <a:ext cx="3686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IL FAUT DONC SE CONNECTER !</a:t>
            </a:r>
          </a:p>
        </p:txBody>
      </p:sp>
    </p:spTree>
    <p:extLst>
      <p:ext uri="{BB962C8B-B14F-4D97-AF65-F5344CB8AC3E}">
        <p14:creationId xmlns:p14="http://schemas.microsoft.com/office/powerpoint/2010/main" val="258244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7D2A5A5-B944-4336-97F5-AB5FE9FB2A7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6051" y="1257923"/>
            <a:ext cx="5462489" cy="432747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B087187-15C4-49CA-956B-1D8AFEC9E435}"/>
              </a:ext>
            </a:extLst>
          </p:cNvPr>
          <p:cNvSpPr txBox="1"/>
          <p:nvPr/>
        </p:nvSpPr>
        <p:spPr>
          <a:xfrm>
            <a:off x="2034496" y="5822975"/>
            <a:ext cx="6091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ENTREZ </a:t>
            </a:r>
            <a:r>
              <a:rPr lang="fr-FR" b="1" dirty="0">
                <a:solidFill>
                  <a:srgbClr val="FF0000"/>
                </a:solidFill>
              </a:rPr>
              <a:t>LE NUMERO DU CLUB </a:t>
            </a:r>
            <a:r>
              <a:rPr lang="fr-FR" dirty="0"/>
              <a:t>: XXXXXX</a:t>
            </a:r>
            <a:endParaRPr lang="fr-FR" b="1" dirty="0"/>
          </a:p>
          <a:p>
            <a:r>
              <a:rPr lang="fr-FR" dirty="0"/>
              <a:t>ENTREZ </a:t>
            </a:r>
            <a:r>
              <a:rPr lang="fr-FR" b="1" dirty="0">
                <a:solidFill>
                  <a:srgbClr val="FF0000"/>
                </a:solidFill>
              </a:rPr>
              <a:t>LE MOT DE PASSE DE LA FDME DU CLUB </a:t>
            </a:r>
            <a:r>
              <a:rPr lang="fr-FR" dirty="0"/>
              <a:t>: XXXX</a:t>
            </a:r>
            <a:endParaRPr lang="fr-FR" b="1" dirty="0"/>
          </a:p>
          <a:p>
            <a:r>
              <a:rPr lang="fr-FR" b="1" dirty="0">
                <a:solidFill>
                  <a:srgbClr val="FF0000"/>
                </a:solidFill>
              </a:rPr>
              <a:t>VOUS DEVEZ CONNAITRE LES IDENTIFIANTS DE VOTRE CLUB !!</a:t>
            </a:r>
          </a:p>
        </p:txBody>
      </p:sp>
      <p:pic>
        <p:nvPicPr>
          <p:cNvPr id="7" name="Graphique 6" descr="Badge 1 avec un remplissage uni">
            <a:extLst>
              <a:ext uri="{FF2B5EF4-FFF2-40B4-BE49-F238E27FC236}">
                <a16:creationId xmlns:a16="http://schemas.microsoft.com/office/drawing/2014/main" id="{16274914-1455-4BFC-BC2D-8E7979BFC7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5378" y="334187"/>
            <a:ext cx="465304" cy="46530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0535284-F505-4E2D-8FF3-B73ED116B2CD}"/>
              </a:ext>
            </a:extLst>
          </p:cNvPr>
          <p:cNvSpPr txBox="1"/>
          <p:nvPr/>
        </p:nvSpPr>
        <p:spPr>
          <a:xfrm>
            <a:off x="1875559" y="288610"/>
            <a:ext cx="9351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IL VOUS FAUT IMPÉRATIVEMENT UNE CONNEXION INTERNET POUR VOUS CONNECTER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3E46189-FAE5-4191-B3A8-08C44D387C7E}"/>
              </a:ext>
            </a:extLst>
          </p:cNvPr>
          <p:cNvSpPr txBox="1"/>
          <p:nvPr/>
        </p:nvSpPr>
        <p:spPr>
          <a:xfrm>
            <a:off x="3101485" y="688720"/>
            <a:ext cx="6725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pensez à prendre vos portables pour établir une connexion si besoin</a:t>
            </a:r>
          </a:p>
        </p:txBody>
      </p:sp>
    </p:spTree>
    <p:extLst>
      <p:ext uri="{BB962C8B-B14F-4D97-AF65-F5344CB8AC3E}">
        <p14:creationId xmlns:p14="http://schemas.microsoft.com/office/powerpoint/2010/main" val="50893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 descr="Badge avec un remplissage uni">
            <a:extLst>
              <a:ext uri="{FF2B5EF4-FFF2-40B4-BE49-F238E27FC236}">
                <a16:creationId xmlns:a16="http://schemas.microsoft.com/office/drawing/2014/main" id="{C6745ACE-CAF6-482C-9AFE-DD2CED7497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270" y="643107"/>
            <a:ext cx="465304" cy="46530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1E30019-E6CD-42DE-8FF7-E3D6BC42B83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067" y="1392038"/>
            <a:ext cx="5443681" cy="407392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C1F39E6-205E-4448-9A0D-5045F2224489}"/>
              </a:ext>
            </a:extLst>
          </p:cNvPr>
          <p:cNvSpPr txBox="1"/>
          <p:nvPr/>
        </p:nvSpPr>
        <p:spPr>
          <a:xfrm>
            <a:off x="215067" y="167873"/>
            <a:ext cx="11559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LE LOGICIEL EST CONNECTÉ </a:t>
            </a:r>
            <a:r>
              <a:rPr lang="fr-FR" sz="2000" b="1" dirty="0"/>
              <a:t>(LE N° DE VOTRE CLUB ET LE MOT DE PASSE ASSOCIÉ, SONT ENREGISTRÉS) </a:t>
            </a:r>
            <a:r>
              <a:rPr lang="fr-FR" sz="2000" b="1" dirty="0">
                <a:solidFill>
                  <a:srgbClr val="FF0000"/>
                </a:solidFill>
              </a:rPr>
              <a:t>MAIS</a:t>
            </a:r>
          </a:p>
          <a:p>
            <a:pPr algn="ctr"/>
            <a:r>
              <a:rPr lang="fr-FR" sz="2000" b="1" dirty="0">
                <a:solidFill>
                  <a:srgbClr val="FF0000"/>
                </a:solidFill>
              </a:rPr>
              <a:t> LES MATCHS NE SONT PAS TÉLÉCHARGÉS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56F872-5123-458E-980D-65B172EED97E}"/>
              </a:ext>
            </a:extLst>
          </p:cNvPr>
          <p:cNvSpPr txBox="1"/>
          <p:nvPr/>
        </p:nvSpPr>
        <p:spPr>
          <a:xfrm>
            <a:off x="5894768" y="3377046"/>
            <a:ext cx="6172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COMMENT CHARGER LE MATCH À JOUER AINSI </a:t>
            </a:r>
          </a:p>
          <a:p>
            <a:r>
              <a:rPr lang="fr-FR" sz="2000" b="1" dirty="0"/>
              <a:t>QUE LES LICENCIÉS ? </a:t>
            </a:r>
          </a:p>
        </p:txBody>
      </p:sp>
    </p:spTree>
    <p:extLst>
      <p:ext uri="{BB962C8B-B14F-4D97-AF65-F5344CB8AC3E}">
        <p14:creationId xmlns:p14="http://schemas.microsoft.com/office/powerpoint/2010/main" val="129836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C19188F-B14A-4071-818A-74539A1CBE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823" y="786327"/>
            <a:ext cx="5308027" cy="3972404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BA7EA6C5-6EE8-4296-ACB0-5BACC2DE650F}"/>
              </a:ext>
            </a:extLst>
          </p:cNvPr>
          <p:cNvCxnSpPr>
            <a:cxnSpLocks/>
          </p:cNvCxnSpPr>
          <p:nvPr/>
        </p:nvCxnSpPr>
        <p:spPr>
          <a:xfrm>
            <a:off x="5584240" y="985052"/>
            <a:ext cx="1059873" cy="23587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5A2DE5EA-ED62-4FFB-87D1-C1260D934272}"/>
              </a:ext>
            </a:extLst>
          </p:cNvPr>
          <p:cNvSpPr txBox="1"/>
          <p:nvPr/>
        </p:nvSpPr>
        <p:spPr>
          <a:xfrm>
            <a:off x="6829736" y="1025368"/>
            <a:ext cx="5157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CLIQUEZ SUR LES PETITS POINTS EN HAUT A DROITE</a:t>
            </a:r>
          </a:p>
          <a:p>
            <a:r>
              <a:rPr lang="fr-FR" b="1" dirty="0"/>
              <a:t>VOUS OBTENEZ UNE LISTE DE PROPOSITIONS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E021F94-BD2A-49C7-A48E-4095017C1633}"/>
              </a:ext>
            </a:extLst>
          </p:cNvPr>
          <p:cNvSpPr txBox="1"/>
          <p:nvPr/>
        </p:nvSpPr>
        <p:spPr>
          <a:xfrm>
            <a:off x="2063993" y="6223062"/>
            <a:ext cx="837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LE CHARGEMENT DES LICENCIES PEUT PRENDRE UN PEU DE TEMPS… SOYEZ PATIENTS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B1C7048-6A73-470C-A311-161480B77E7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5902" y="2135386"/>
            <a:ext cx="1759713" cy="2596012"/>
          </a:xfrm>
          <a:prstGeom prst="rect">
            <a:avLst/>
          </a:prstGeom>
        </p:spPr>
      </p:pic>
      <p:grpSp>
        <p:nvGrpSpPr>
          <p:cNvPr id="16" name="Groupe 15"/>
          <p:cNvGrpSpPr/>
          <p:nvPr/>
        </p:nvGrpSpPr>
        <p:grpSpPr>
          <a:xfrm>
            <a:off x="289098" y="2537615"/>
            <a:ext cx="7313769" cy="3033096"/>
            <a:chOff x="289098" y="2537615"/>
            <a:chExt cx="7313769" cy="3033096"/>
          </a:xfrm>
        </p:grpSpPr>
        <p:pic>
          <p:nvPicPr>
            <p:cNvPr id="24" name="Graphique 23" descr="Badge 1 avec un remplissage uni">
              <a:extLst>
                <a:ext uri="{FF2B5EF4-FFF2-40B4-BE49-F238E27FC236}">
                  <a16:creationId xmlns:a16="http://schemas.microsoft.com/office/drawing/2014/main" id="{7916EF42-4B5C-4C02-B9EB-E59F22AD8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11477" y="2537615"/>
              <a:ext cx="391390" cy="391390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375045C1-D299-420B-97D0-E194EF6EFF7E}"/>
                </a:ext>
              </a:extLst>
            </p:cNvPr>
            <p:cNvSpPr txBox="1"/>
            <p:nvPr/>
          </p:nvSpPr>
          <p:spPr>
            <a:xfrm>
              <a:off x="289098" y="5190350"/>
              <a:ext cx="41772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SELECTIONNEZ « CHARGER LES MATCHS »</a:t>
              </a:r>
            </a:p>
          </p:txBody>
        </p:sp>
        <p:pic>
          <p:nvPicPr>
            <p:cNvPr id="28" name="Graphique 27" descr="Badge 1 avec un remplissage uni">
              <a:extLst>
                <a:ext uri="{FF2B5EF4-FFF2-40B4-BE49-F238E27FC236}">
                  <a16:creationId xmlns:a16="http://schemas.microsoft.com/office/drawing/2014/main" id="{D02FE189-87D1-4985-B9DB-C3D3D9C1F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93349" y="5179321"/>
              <a:ext cx="391390" cy="391390"/>
            </a:xfrm>
            <a:prstGeom prst="rect">
              <a:avLst/>
            </a:prstGeom>
          </p:spPr>
        </p:pic>
      </p:grpSp>
      <p:grpSp>
        <p:nvGrpSpPr>
          <p:cNvPr id="17" name="Groupe 16"/>
          <p:cNvGrpSpPr/>
          <p:nvPr/>
        </p:nvGrpSpPr>
        <p:grpSpPr>
          <a:xfrm>
            <a:off x="265823" y="2128355"/>
            <a:ext cx="7337044" cy="3879340"/>
            <a:chOff x="265823" y="2128355"/>
            <a:chExt cx="7337044" cy="3879340"/>
          </a:xfrm>
        </p:grpSpPr>
        <p:pic>
          <p:nvPicPr>
            <p:cNvPr id="26" name="Graphique 25" descr="Badge avec un remplissage uni">
              <a:extLst>
                <a:ext uri="{FF2B5EF4-FFF2-40B4-BE49-F238E27FC236}">
                  <a16:creationId xmlns:a16="http://schemas.microsoft.com/office/drawing/2014/main" id="{181ECF37-2EB5-46E9-81D8-BAF1B6159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11477" y="2128355"/>
              <a:ext cx="391390" cy="391390"/>
            </a:xfrm>
            <a:prstGeom prst="rect">
              <a:avLst/>
            </a:prstGeom>
          </p:spPr>
        </p:pic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72D7A04D-E737-46A1-BADD-41DFE6B41528}"/>
                </a:ext>
              </a:extLst>
            </p:cNvPr>
            <p:cNvGrpSpPr/>
            <p:nvPr/>
          </p:nvGrpSpPr>
          <p:grpSpPr>
            <a:xfrm>
              <a:off x="265823" y="5594218"/>
              <a:ext cx="3891627" cy="413477"/>
              <a:chOff x="286419" y="4963869"/>
              <a:chExt cx="3891627" cy="413477"/>
            </a:xfrm>
          </p:grpSpPr>
          <p:pic>
            <p:nvPicPr>
              <p:cNvPr id="27" name="Graphique 26" descr="Badge avec un remplissage uni">
                <a:extLst>
                  <a:ext uri="{FF2B5EF4-FFF2-40B4-BE49-F238E27FC236}">
                    <a16:creationId xmlns:a16="http://schemas.microsoft.com/office/drawing/2014/main" id="{200B0055-1E5A-4680-8FB1-05E2649D14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786656" y="4963869"/>
                <a:ext cx="391390" cy="391390"/>
              </a:xfrm>
              <a:prstGeom prst="rect">
                <a:avLst/>
              </a:prstGeom>
            </p:spPr>
          </p:pic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1FD920E4-F33A-45A6-8B8F-A20BDF1F5244}"/>
                  </a:ext>
                </a:extLst>
              </p:cNvPr>
              <p:cNvSpPr txBox="1"/>
              <p:nvPr/>
            </p:nvSpPr>
            <p:spPr>
              <a:xfrm>
                <a:off x="286419" y="5008014"/>
                <a:ext cx="3331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/>
                  <a:t>PUIS « CHARGER LES LICENCIÉS »</a:t>
                </a:r>
              </a:p>
            </p:txBody>
          </p:sp>
        </p:grpSp>
      </p:grpSp>
      <p:pic>
        <p:nvPicPr>
          <p:cNvPr id="19" name="Graphique 18" descr="Badge avec un remplissage uni">
            <a:extLst>
              <a:ext uri="{FF2B5EF4-FFF2-40B4-BE49-F238E27FC236}">
                <a16:creationId xmlns:a16="http://schemas.microsoft.com/office/drawing/2014/main" id="{12C4AF79-E00B-4B2F-9841-14B92D2147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9666" y="127957"/>
            <a:ext cx="465304" cy="4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E60DC784-5F6D-43D1-934E-65FCE8C020D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09" y="1022009"/>
            <a:ext cx="7332361" cy="548736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2F7A011-265A-4138-AE01-2377E3867001}"/>
              </a:ext>
            </a:extLst>
          </p:cNvPr>
          <p:cNvSpPr txBox="1"/>
          <p:nvPr/>
        </p:nvSpPr>
        <p:spPr>
          <a:xfrm>
            <a:off x="1059873" y="197428"/>
            <a:ext cx="8910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LORSQUE LES MATCHS ET LES LICENCIÉS SONT CHARGÉS VOUS OBTENEZ L’ECRAN SUIVANT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3F42296-036D-463F-82AD-AA9F066D7B6F}"/>
              </a:ext>
            </a:extLst>
          </p:cNvPr>
          <p:cNvSpPr txBox="1"/>
          <p:nvPr/>
        </p:nvSpPr>
        <p:spPr>
          <a:xfrm>
            <a:off x="2928137" y="652677"/>
            <a:ext cx="1475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= POSSIBILITE  </a:t>
            </a:r>
          </a:p>
        </p:txBody>
      </p:sp>
      <p:pic>
        <p:nvPicPr>
          <p:cNvPr id="5" name="Graphique 4" descr="Badge 3 avec un remplissage uni">
            <a:extLst>
              <a:ext uri="{FF2B5EF4-FFF2-40B4-BE49-F238E27FC236}">
                <a16:creationId xmlns:a16="http://schemas.microsoft.com/office/drawing/2014/main" id="{EB26AE9A-1741-43FB-A4CC-15CE789582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7382" y="609164"/>
            <a:ext cx="465304" cy="46530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19F66C7-15CC-478F-B5FB-AE21065423BF}"/>
              </a:ext>
            </a:extLst>
          </p:cNvPr>
          <p:cNvSpPr txBox="1"/>
          <p:nvPr/>
        </p:nvSpPr>
        <p:spPr>
          <a:xfrm>
            <a:off x="5016421" y="652677"/>
            <a:ext cx="267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= CAS LE PLUS FREQUENT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76947BE-1612-47AF-A83B-8ECD91417914}"/>
              </a:ext>
            </a:extLst>
          </p:cNvPr>
          <p:cNvSpPr txBox="1"/>
          <p:nvPr/>
        </p:nvSpPr>
        <p:spPr>
          <a:xfrm>
            <a:off x="7454934" y="3058886"/>
            <a:ext cx="31487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b="1" dirty="0"/>
          </a:p>
          <a:p>
            <a:endParaRPr lang="fr-FR" b="1" dirty="0"/>
          </a:p>
          <a:p>
            <a:r>
              <a:rPr lang="fr-FR" b="1" dirty="0"/>
              <a:t>         VIDER LES DONNÉES PUIS </a:t>
            </a:r>
          </a:p>
          <a:p>
            <a:endParaRPr lang="fr-FR" b="1" dirty="0"/>
          </a:p>
          <a:p>
            <a:r>
              <a:rPr lang="fr-FR" b="1" dirty="0"/>
              <a:t>         CHARGER LES MATCHS ET </a:t>
            </a:r>
          </a:p>
          <a:p>
            <a:endParaRPr lang="fr-FR" b="1" dirty="0"/>
          </a:p>
          <a:p>
            <a:r>
              <a:rPr lang="fr-FR" b="1" dirty="0"/>
              <a:t>         CHARGER LES LICENCIÉS</a:t>
            </a:r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59DC6BD-0DD6-4009-AB99-BB8CD2214B6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64217" y="3294715"/>
            <a:ext cx="1759713" cy="2596012"/>
          </a:xfrm>
          <a:prstGeom prst="rect">
            <a:avLst/>
          </a:prstGeom>
        </p:spPr>
      </p:pic>
      <p:pic>
        <p:nvPicPr>
          <p:cNvPr id="9" name="Graphique 8" descr="Badge 1 avec un remplissage uni">
            <a:extLst>
              <a:ext uri="{FF2B5EF4-FFF2-40B4-BE49-F238E27FC236}">
                <a16:creationId xmlns:a16="http://schemas.microsoft.com/office/drawing/2014/main" id="{9E0BD3D5-389A-4C6F-AD2E-0B2ADB87D8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13823" y="3569998"/>
            <a:ext cx="391390" cy="391390"/>
          </a:xfrm>
          <a:prstGeom prst="rect">
            <a:avLst/>
          </a:prstGeom>
        </p:spPr>
      </p:pic>
      <p:pic>
        <p:nvPicPr>
          <p:cNvPr id="10" name="Graphique 9" descr="Badge 3 avec un remplissage uni">
            <a:extLst>
              <a:ext uri="{FF2B5EF4-FFF2-40B4-BE49-F238E27FC236}">
                <a16:creationId xmlns:a16="http://schemas.microsoft.com/office/drawing/2014/main" id="{728BEF25-725C-4FF2-9703-9549160311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389" y="4684551"/>
            <a:ext cx="391391" cy="391391"/>
          </a:xfrm>
          <a:prstGeom prst="rect">
            <a:avLst/>
          </a:prstGeom>
        </p:spPr>
      </p:pic>
      <p:pic>
        <p:nvPicPr>
          <p:cNvPr id="15" name="Graphique 14" descr="Badge avec un remplissage uni">
            <a:extLst>
              <a:ext uri="{FF2B5EF4-FFF2-40B4-BE49-F238E27FC236}">
                <a16:creationId xmlns:a16="http://schemas.microsoft.com/office/drawing/2014/main" id="{9922B13B-24CB-4E13-9320-3B7963A7F2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13823" y="4127274"/>
            <a:ext cx="391390" cy="391390"/>
          </a:xfrm>
          <a:prstGeom prst="rect">
            <a:avLst/>
          </a:prstGeom>
        </p:spPr>
      </p:pic>
      <p:pic>
        <p:nvPicPr>
          <p:cNvPr id="17" name="Graphique 16" descr="Badge 1 avec un remplissage uni">
            <a:extLst>
              <a:ext uri="{FF2B5EF4-FFF2-40B4-BE49-F238E27FC236}">
                <a16:creationId xmlns:a16="http://schemas.microsoft.com/office/drawing/2014/main" id="{45461DAA-F31E-4010-BFEC-D2E2C2DE4A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72827" y="4592721"/>
            <a:ext cx="391390" cy="391390"/>
          </a:xfrm>
          <a:prstGeom prst="rect">
            <a:avLst/>
          </a:prstGeom>
        </p:spPr>
      </p:pic>
      <p:pic>
        <p:nvPicPr>
          <p:cNvPr id="18" name="Graphique 17" descr="Badge avec un remplissage uni">
            <a:extLst>
              <a:ext uri="{FF2B5EF4-FFF2-40B4-BE49-F238E27FC236}">
                <a16:creationId xmlns:a16="http://schemas.microsoft.com/office/drawing/2014/main" id="{2C7F7BD9-CFCC-4EFD-A17E-99F9729CB5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58683" y="3702981"/>
            <a:ext cx="391390" cy="391390"/>
          </a:xfrm>
          <a:prstGeom prst="rect">
            <a:avLst/>
          </a:prstGeom>
        </p:spPr>
      </p:pic>
      <p:pic>
        <p:nvPicPr>
          <p:cNvPr id="19" name="Graphique 18" descr="Badge 3 avec un remplissage uni">
            <a:extLst>
              <a:ext uri="{FF2B5EF4-FFF2-40B4-BE49-F238E27FC236}">
                <a16:creationId xmlns:a16="http://schemas.microsoft.com/office/drawing/2014/main" id="{9965BC92-89C8-498A-8A90-EBAA11E74B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4392" y="3309496"/>
            <a:ext cx="391391" cy="391391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A3FD74CB-F1BE-4369-9873-BF44B6897309}"/>
              </a:ext>
            </a:extLst>
          </p:cNvPr>
          <p:cNvSpPr txBox="1"/>
          <p:nvPr/>
        </p:nvSpPr>
        <p:spPr>
          <a:xfrm>
            <a:off x="7454934" y="159972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POUR N’AVOIR QUE LES MATCHS DU WEEK-END</a:t>
            </a:r>
          </a:p>
          <a:p>
            <a:r>
              <a:rPr lang="fr-FR" b="1" dirty="0">
                <a:solidFill>
                  <a:srgbClr val="FF0000"/>
                </a:solidFill>
              </a:rPr>
              <a:t>IL FAUT :</a:t>
            </a:r>
          </a:p>
        </p:txBody>
      </p:sp>
    </p:spTree>
    <p:extLst>
      <p:ext uri="{BB962C8B-B14F-4D97-AF65-F5344CB8AC3E}">
        <p14:creationId xmlns:p14="http://schemas.microsoft.com/office/powerpoint/2010/main" val="373902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E60DC784-5F6D-43D1-934E-65FCE8C020D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5549" y="1160385"/>
            <a:ext cx="7332361" cy="548736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2F7A011-265A-4138-AE01-2377E3867001}"/>
              </a:ext>
            </a:extLst>
          </p:cNvPr>
          <p:cNvSpPr txBox="1"/>
          <p:nvPr/>
        </p:nvSpPr>
        <p:spPr>
          <a:xfrm>
            <a:off x="1059873" y="197428"/>
            <a:ext cx="8910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LORSQUE LES MATCHS ET LES LICENCIÉS SONT CHARGÉS VOUS OBTENEZ L’ECRAN SUIVANT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3F42296-036D-463F-82AD-AA9F066D7B6F}"/>
              </a:ext>
            </a:extLst>
          </p:cNvPr>
          <p:cNvSpPr txBox="1"/>
          <p:nvPr/>
        </p:nvSpPr>
        <p:spPr>
          <a:xfrm>
            <a:off x="2928137" y="652677"/>
            <a:ext cx="1475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= POSSIBILITE  </a:t>
            </a:r>
          </a:p>
        </p:txBody>
      </p:sp>
      <p:pic>
        <p:nvPicPr>
          <p:cNvPr id="5" name="Graphique 4" descr="Badge 3 avec un remplissage uni">
            <a:extLst>
              <a:ext uri="{FF2B5EF4-FFF2-40B4-BE49-F238E27FC236}">
                <a16:creationId xmlns:a16="http://schemas.microsoft.com/office/drawing/2014/main" id="{EB26AE9A-1741-43FB-A4CC-15CE789582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7382" y="609164"/>
            <a:ext cx="465304" cy="46530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19F66C7-15CC-478F-B5FB-AE21065423BF}"/>
              </a:ext>
            </a:extLst>
          </p:cNvPr>
          <p:cNvSpPr txBox="1"/>
          <p:nvPr/>
        </p:nvSpPr>
        <p:spPr>
          <a:xfrm>
            <a:off x="5016421" y="652677"/>
            <a:ext cx="267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= CAS LE PLUS FREQUENT</a:t>
            </a:r>
          </a:p>
        </p:txBody>
      </p:sp>
    </p:spTree>
    <p:extLst>
      <p:ext uri="{BB962C8B-B14F-4D97-AF65-F5344CB8AC3E}">
        <p14:creationId xmlns:p14="http://schemas.microsoft.com/office/powerpoint/2010/main" val="13765475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5808</TotalTime>
  <Words>1266</Words>
  <Application>Microsoft Office PowerPoint</Application>
  <PresentationFormat>Grand écran</PresentationFormat>
  <Paragraphs>224</Paragraphs>
  <Slides>38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Nelly GIRAULT</dc:creator>
  <cp:lastModifiedBy>Nelly Girault</cp:lastModifiedBy>
  <cp:revision>116</cp:revision>
  <dcterms:created xsi:type="dcterms:W3CDTF">2021-11-01T07:25:42Z</dcterms:created>
  <dcterms:modified xsi:type="dcterms:W3CDTF">2022-09-22T21:31:40Z</dcterms:modified>
  <cp:contentStatus/>
</cp:coreProperties>
</file>